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5" d="100"/>
          <a:sy n="35" d="100"/>
        </p:scale>
        <p:origin x="1138"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CLERCQ Jonas" userId="c571a666-54ba-4dfa-8956-b02fa7d8cd1c" providerId="ADAL" clId="{FDEAB1BB-936F-41CA-B6CD-9C6415AE9CD0}"/>
    <pc:docChg chg="modSld">
      <pc:chgData name="DECLERCQ Jonas" userId="c571a666-54ba-4dfa-8956-b02fa7d8cd1c" providerId="ADAL" clId="{FDEAB1BB-936F-41CA-B6CD-9C6415AE9CD0}" dt="2026-02-23T13:49:27.483" v="5" actId="20577"/>
      <pc:docMkLst>
        <pc:docMk/>
      </pc:docMkLst>
      <pc:sldChg chg="modSp mod">
        <pc:chgData name="DECLERCQ Jonas" userId="c571a666-54ba-4dfa-8956-b02fa7d8cd1c" providerId="ADAL" clId="{FDEAB1BB-936F-41CA-B6CD-9C6415AE9CD0}" dt="2026-02-23T13:45:57.494" v="4" actId="20577"/>
        <pc:sldMkLst>
          <pc:docMk/>
          <pc:sldMk cId="0" sldId="256"/>
        </pc:sldMkLst>
        <pc:spChg chg="mod">
          <ac:chgData name="DECLERCQ Jonas" userId="c571a666-54ba-4dfa-8956-b02fa7d8cd1c" providerId="ADAL" clId="{FDEAB1BB-936F-41CA-B6CD-9C6415AE9CD0}" dt="2026-02-23T13:45:57.494" v="4" actId="20577"/>
          <ac:spMkLst>
            <pc:docMk/>
            <pc:sldMk cId="0" sldId="256"/>
            <ac:spMk id="151" creationId="{00000000-0000-0000-0000-000000000000}"/>
          </ac:spMkLst>
        </pc:spChg>
      </pc:sldChg>
      <pc:sldChg chg="modSp mod">
        <pc:chgData name="DECLERCQ Jonas" userId="c571a666-54ba-4dfa-8956-b02fa7d8cd1c" providerId="ADAL" clId="{FDEAB1BB-936F-41CA-B6CD-9C6415AE9CD0}" dt="2026-02-23T13:49:27.483" v="5" actId="20577"/>
        <pc:sldMkLst>
          <pc:docMk/>
          <pc:sldMk cId="0" sldId="287"/>
        </pc:sldMkLst>
        <pc:spChg chg="mod">
          <ac:chgData name="DECLERCQ Jonas" userId="c571a666-54ba-4dfa-8956-b02fa7d8cd1c" providerId="ADAL" clId="{FDEAB1BB-936F-41CA-B6CD-9C6415AE9CD0}" dt="2026-02-23T13:49:27.483" v="5" actId="20577"/>
          <ac:spMkLst>
            <pc:docMk/>
            <pc:sldMk cId="0" sldId="287"/>
            <ac:spMk id="36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12" name="Titre de la pré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Titre de la présentation</a:t>
            </a:r>
          </a:p>
        </p:txBody>
      </p:sp>
      <p:sp>
        <p:nvSpPr>
          <p:cNvPr id="13" name="Texte niveau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Texte niveau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Titre de la présentation</a:t>
            </a:r>
          </a:p>
        </p:txBody>
      </p:sp>
      <p:sp>
        <p:nvSpPr>
          <p:cNvPr id="23" name="Auteur et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24" name="Texte niveau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1206500" y="1270000"/>
            <a:ext cx="9779000" cy="5882273"/>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61" name="Texte niveau 1…"/>
          <p:cNvSpPr txBox="1">
            <a:spLocks noGrp="1"/>
          </p:cNvSpPr>
          <p:nvPr>
            <p:ph type="body" sz="half" idx="1" hasCustomPrompt="1"/>
          </p:nvPr>
        </p:nvSpPr>
        <p:spPr>
          <a:xfrm>
            <a:off x="1206500" y="4248504"/>
            <a:ext cx="9779000" cy="8256630"/>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1206500" y="1079500"/>
            <a:ext cx="21971000" cy="1434949"/>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1206500" y="1079500"/>
            <a:ext cx="21971000" cy="143510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amille de Salabert, 13/01/2026"/>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lang="fr-BE" dirty="0"/>
              <a:t>29</a:t>
            </a:r>
            <a:r>
              <a:rPr dirty="0"/>
              <a:t>/01/2026</a:t>
            </a:r>
          </a:p>
        </p:txBody>
      </p:sp>
      <p:sp>
        <p:nvSpPr>
          <p:cNvPr id="152" name="La coopération locale,…"/>
          <p:cNvSpPr txBox="1">
            <a:spLocks noGrp="1"/>
          </p:cNvSpPr>
          <p:nvPr>
            <p:ph type="ctrTitle"/>
          </p:nvPr>
        </p:nvSpPr>
        <p:spPr>
          <a:xfrm>
            <a:off x="1201336" y="415498"/>
            <a:ext cx="21971004" cy="4648201"/>
          </a:xfrm>
          <a:prstGeom prst="rect">
            <a:avLst/>
          </a:prstGeom>
        </p:spPr>
        <p:txBody>
          <a:bodyPr/>
          <a:lstStyle/>
          <a:p>
            <a:r>
              <a:rPr dirty="0"/>
              <a:t>La </a:t>
            </a:r>
            <a:r>
              <a:rPr dirty="0" err="1"/>
              <a:t>coopération</a:t>
            </a:r>
            <a:r>
              <a:rPr dirty="0"/>
              <a:t> locale, </a:t>
            </a:r>
          </a:p>
          <a:p>
            <a:r>
              <a:rPr dirty="0" err="1"/>
              <a:t>en</a:t>
            </a:r>
            <a:r>
              <a:rPr dirty="0"/>
              <a:t> France et </a:t>
            </a:r>
            <a:r>
              <a:rPr lang="fr-BE" dirty="0"/>
              <a:t>en région de</a:t>
            </a:r>
            <a:r>
              <a:rPr dirty="0"/>
              <a:t> Bruxelles</a:t>
            </a:r>
            <a:r>
              <a:rPr lang="fr-BE" dirty="0"/>
              <a:t>-Capitale</a:t>
            </a:r>
            <a:endParaRPr dirty="0"/>
          </a:p>
        </p:txBody>
      </p:sp>
      <p:sp>
        <p:nvSpPr>
          <p:cNvPr id="153" name="Administration, droit et politiques publiques comparées"/>
          <p:cNvSpPr txBox="1">
            <a:spLocks noGrp="1"/>
          </p:cNvSpPr>
          <p:nvPr>
            <p:ph type="subTitle" sz="quarter" idx="1"/>
          </p:nvPr>
        </p:nvSpPr>
        <p:spPr>
          <a:xfrm>
            <a:off x="1201340" y="4709411"/>
            <a:ext cx="21971000" cy="1905001"/>
          </a:xfrm>
          <a:prstGeom prst="rect">
            <a:avLst/>
          </a:prstGeom>
        </p:spPr>
        <p:txBody>
          <a:bodyPr/>
          <a:lstStyle/>
          <a:p>
            <a:r>
              <a:rPr dirty="0"/>
              <a:t>Administration, droit et politiques </a:t>
            </a:r>
            <a:r>
              <a:rPr dirty="0" err="1"/>
              <a:t>publiques</a:t>
            </a:r>
            <a:r>
              <a:rPr dirty="0"/>
              <a:t> </a:t>
            </a:r>
            <a:r>
              <a:rPr dirty="0" err="1"/>
              <a:t>comparées</a:t>
            </a:r>
            <a:endParaRPr dirty="0"/>
          </a:p>
        </p:txBody>
      </p:sp>
      <p:sp>
        <p:nvSpPr>
          <p:cNvPr id="154" name="Lokale samenwerking in Frankrijk en Brussel"/>
          <p:cNvSpPr txBox="1"/>
          <p:nvPr/>
        </p:nvSpPr>
        <p:spPr>
          <a:xfrm>
            <a:off x="1206498" y="4870875"/>
            <a:ext cx="21971004"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algn="l">
              <a:lnSpc>
                <a:spcPct val="80000"/>
              </a:lnSpc>
              <a:defRPr sz="11600" b="1" spc="-232">
                <a:solidFill>
                  <a:srgbClr val="000000"/>
                </a:solidFill>
              </a:defRPr>
            </a:lvl1pPr>
          </a:lstStyle>
          <a:p>
            <a:r>
              <a:rPr dirty="0" err="1"/>
              <a:t>Lokale</a:t>
            </a:r>
            <a:r>
              <a:rPr dirty="0"/>
              <a:t> </a:t>
            </a:r>
            <a:r>
              <a:rPr dirty="0" err="1"/>
              <a:t>samenwerking</a:t>
            </a:r>
            <a:r>
              <a:rPr dirty="0"/>
              <a:t> in </a:t>
            </a:r>
            <a:r>
              <a:rPr dirty="0" err="1"/>
              <a:t>Frankrijk</a:t>
            </a:r>
            <a:r>
              <a:rPr dirty="0"/>
              <a:t> </a:t>
            </a:r>
            <a:r>
              <a:rPr dirty="0" err="1"/>
              <a:t>en</a:t>
            </a:r>
            <a:r>
              <a:rPr dirty="0"/>
              <a:t> Brussel</a:t>
            </a:r>
            <a:r>
              <a:rPr lang="fr-BE" dirty="0"/>
              <a:t>-</a:t>
            </a:r>
            <a:r>
              <a:rPr lang="fr-BE" dirty="0" err="1"/>
              <a:t>Hoofdstad</a:t>
            </a:r>
            <a:endParaRPr dirty="0"/>
          </a:p>
        </p:txBody>
      </p:sp>
      <p:sp>
        <p:nvSpPr>
          <p:cNvPr id="155" name="Bestuur, recht en vergelijkend overheidsbeleid"/>
          <p:cNvSpPr txBox="1"/>
          <p:nvPr/>
        </p:nvSpPr>
        <p:spPr>
          <a:xfrm>
            <a:off x="1206500" y="9160849"/>
            <a:ext cx="21971000"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500" b="1">
                <a:solidFill>
                  <a:srgbClr val="000000"/>
                </a:solidFill>
              </a:defRPr>
            </a:lvl1pPr>
          </a:lstStyle>
          <a:p>
            <a:r>
              <a:t>Bestuur, recht en vergelijkend overheidsbeleid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L’action publique locale en France"/>
          <p:cNvSpPr txBox="1">
            <a:spLocks noGrp="1"/>
          </p:cNvSpPr>
          <p:nvPr>
            <p:ph type="title"/>
          </p:nvPr>
        </p:nvSpPr>
        <p:spPr>
          <a:xfrm>
            <a:off x="1206500" y="453248"/>
            <a:ext cx="16445396"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10" name="La décentralisation : le département"/>
          <p:cNvSpPr txBox="1">
            <a:spLocks noGrp="1"/>
          </p:cNvSpPr>
          <p:nvPr>
            <p:ph type="body" idx="21"/>
          </p:nvPr>
        </p:nvSpPr>
        <p:spPr>
          <a:xfrm>
            <a:off x="1206500" y="1252868"/>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le département</a:t>
            </a:r>
          </a:p>
        </p:txBody>
      </p:sp>
      <p:sp>
        <p:nvSpPr>
          <p:cNvPr id="211"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12" name="De decentralisatie : het departement"/>
          <p:cNvSpPr txBox="1"/>
          <p:nvPr/>
        </p:nvSpPr>
        <p:spPr>
          <a:xfrm>
            <a:off x="1206500"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decentralisatie : het departement</a:t>
            </a:r>
          </a:p>
        </p:txBody>
      </p:sp>
      <p:sp>
        <p:nvSpPr>
          <p:cNvPr id="213" name="Sa création remonte également à la Révolution Française avec les lois du 22 décembre 1789 et du 15 janvier 1790…"/>
          <p:cNvSpPr txBox="1">
            <a:spLocks noGrp="1"/>
          </p:cNvSpPr>
          <p:nvPr>
            <p:ph type="body" sz="half" idx="1"/>
          </p:nvPr>
        </p:nvSpPr>
        <p:spPr>
          <a:xfrm>
            <a:off x="1206500" y="4890489"/>
            <a:ext cx="10991537" cy="8256012"/>
          </a:xfrm>
          <a:prstGeom prst="rect">
            <a:avLst/>
          </a:prstGeom>
        </p:spPr>
        <p:txBody>
          <a:bodyPr>
            <a:normAutofit/>
          </a:bodyPr>
          <a:lstStyle/>
          <a:p>
            <a:pPr lvl="1">
              <a:lnSpc>
                <a:spcPct val="100000"/>
              </a:lnSpc>
              <a:defRPr sz="3800"/>
            </a:pPr>
            <a:r>
              <a:rPr sz="4000" dirty="0"/>
              <a:t>Sa </a:t>
            </a:r>
            <a:r>
              <a:rPr sz="4000" dirty="0" err="1"/>
              <a:t>création</a:t>
            </a:r>
            <a:r>
              <a:rPr sz="4000" dirty="0"/>
              <a:t> </a:t>
            </a:r>
            <a:r>
              <a:rPr sz="4000" dirty="0" err="1"/>
              <a:t>remonte</a:t>
            </a:r>
            <a:r>
              <a:rPr sz="4000" dirty="0"/>
              <a:t> </a:t>
            </a:r>
            <a:r>
              <a:rPr sz="4000" dirty="0" err="1"/>
              <a:t>également</a:t>
            </a:r>
            <a:r>
              <a:rPr sz="4000" dirty="0"/>
              <a:t> à la </a:t>
            </a:r>
            <a:r>
              <a:rPr sz="4000" dirty="0" err="1"/>
              <a:t>Révolution</a:t>
            </a:r>
            <a:r>
              <a:rPr sz="4000" dirty="0"/>
              <a:t> Française avec les </a:t>
            </a:r>
            <a:r>
              <a:rPr sz="4000" dirty="0" err="1"/>
              <a:t>lois</a:t>
            </a:r>
            <a:r>
              <a:rPr sz="4000" dirty="0"/>
              <a:t> du 22 </a:t>
            </a:r>
            <a:r>
              <a:rPr sz="4000" dirty="0" err="1"/>
              <a:t>décembre</a:t>
            </a:r>
            <a:r>
              <a:rPr sz="4000" dirty="0"/>
              <a:t> 1789 et du 15 </a:t>
            </a:r>
            <a:r>
              <a:rPr sz="4000" dirty="0" err="1"/>
              <a:t>janvier</a:t>
            </a:r>
            <a:r>
              <a:rPr sz="4000" dirty="0"/>
              <a:t> 1790 </a:t>
            </a:r>
          </a:p>
          <a:p>
            <a:pPr lvl="1">
              <a:lnSpc>
                <a:spcPct val="100000"/>
              </a:lnSpc>
              <a:defRPr sz="3800"/>
            </a:pPr>
            <a:r>
              <a:rPr sz="4000" dirty="0"/>
              <a:t>Est </a:t>
            </a:r>
            <a:r>
              <a:rPr sz="4000" dirty="0" err="1"/>
              <a:t>dirigé</a:t>
            </a:r>
            <a:r>
              <a:rPr sz="4000" dirty="0"/>
              <a:t> par </a:t>
            </a:r>
            <a:r>
              <a:rPr sz="4000" dirty="0" err="1"/>
              <a:t>une</a:t>
            </a:r>
            <a:r>
              <a:rPr sz="4000" dirty="0"/>
              <a:t> </a:t>
            </a:r>
            <a:r>
              <a:rPr sz="4000" dirty="0" err="1"/>
              <a:t>assemblée</a:t>
            </a:r>
            <a:r>
              <a:rPr sz="4000" dirty="0"/>
              <a:t> </a:t>
            </a:r>
            <a:r>
              <a:rPr sz="4000" dirty="0" err="1"/>
              <a:t>délibérante</a:t>
            </a:r>
            <a:r>
              <a:rPr sz="4000" dirty="0"/>
              <a:t>, le conseil </a:t>
            </a:r>
            <a:r>
              <a:rPr sz="4000" dirty="0" err="1"/>
              <a:t>départemental</a:t>
            </a:r>
            <a:r>
              <a:rPr sz="4000" dirty="0"/>
              <a:t> et un </a:t>
            </a:r>
            <a:r>
              <a:rPr sz="4000" dirty="0" err="1"/>
              <a:t>exécutif</a:t>
            </a:r>
            <a:r>
              <a:rPr sz="4000" dirty="0"/>
              <a:t> le </a:t>
            </a:r>
            <a:r>
              <a:rPr sz="4000" dirty="0" err="1"/>
              <a:t>président</a:t>
            </a:r>
            <a:r>
              <a:rPr sz="4000" dirty="0"/>
              <a:t> du conseil et </a:t>
            </a:r>
            <a:r>
              <a:rPr sz="4000" dirty="0" err="1"/>
              <a:t>ses</a:t>
            </a:r>
            <a:r>
              <a:rPr sz="4000" dirty="0"/>
              <a:t> vices-</a:t>
            </a:r>
            <a:r>
              <a:rPr sz="4000" dirty="0" err="1"/>
              <a:t>présidents</a:t>
            </a:r>
            <a:r>
              <a:rPr sz="4000" dirty="0"/>
              <a:t> </a:t>
            </a:r>
          </a:p>
          <a:p>
            <a:pPr lvl="1">
              <a:lnSpc>
                <a:spcPct val="100000"/>
              </a:lnSpc>
              <a:defRPr sz="3800"/>
            </a:pPr>
            <a:r>
              <a:rPr sz="4000" dirty="0"/>
              <a:t>Un </a:t>
            </a:r>
            <a:r>
              <a:rPr sz="4000" dirty="0" err="1"/>
              <a:t>projet</a:t>
            </a:r>
            <a:r>
              <a:rPr sz="4000" dirty="0"/>
              <a:t> de </a:t>
            </a:r>
            <a:r>
              <a:rPr sz="4000" dirty="0" err="1"/>
              <a:t>loi</a:t>
            </a:r>
            <a:r>
              <a:rPr sz="4000" dirty="0"/>
              <a:t> pour </a:t>
            </a:r>
            <a:r>
              <a:rPr sz="4000" dirty="0" err="1"/>
              <a:t>leur</a:t>
            </a:r>
            <a:r>
              <a:rPr sz="4000" dirty="0"/>
              <a:t> suppression est </a:t>
            </a:r>
            <a:r>
              <a:rPr sz="4000" dirty="0" err="1"/>
              <a:t>soumis</a:t>
            </a:r>
            <a:r>
              <a:rPr sz="4000" dirty="0"/>
              <a:t> </a:t>
            </a:r>
            <a:r>
              <a:rPr sz="4000" dirty="0" err="1"/>
              <a:t>en</a:t>
            </a:r>
            <a:r>
              <a:rPr sz="4000" dirty="0"/>
              <a:t> 2014 par le </a:t>
            </a:r>
            <a:r>
              <a:rPr sz="4000" dirty="0" err="1"/>
              <a:t>gouvernement</a:t>
            </a:r>
            <a:r>
              <a:rPr sz="4000" dirty="0"/>
              <a:t> Valls</a:t>
            </a:r>
          </a:p>
        </p:txBody>
      </p:sp>
      <p:sp>
        <p:nvSpPr>
          <p:cNvPr id="214" name="De oprichting gaat eveneens terug op de Franse Revolutie met de wetten van 22 december 1789 en 15 januari 1790…"/>
          <p:cNvSpPr txBox="1"/>
          <p:nvPr/>
        </p:nvSpPr>
        <p:spPr>
          <a:xfrm>
            <a:off x="12380986" y="4890489"/>
            <a:ext cx="10991537"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1146047" lvl="1" indent="-573023" algn="l" defTabSz="2292038">
              <a:spcBef>
                <a:spcPts val="4200"/>
              </a:spcBef>
              <a:buSzPct val="123000"/>
              <a:buChar char="•"/>
              <a:defRPr sz="3572">
                <a:solidFill>
                  <a:srgbClr val="000000"/>
                </a:solidFill>
              </a:defRPr>
            </a:pPr>
            <a:r>
              <a:rPr sz="4000" dirty="0"/>
              <a:t>De </a:t>
            </a:r>
            <a:r>
              <a:rPr sz="4000" dirty="0" err="1"/>
              <a:t>oprichting</a:t>
            </a:r>
            <a:r>
              <a:rPr sz="4000" dirty="0"/>
              <a:t> </a:t>
            </a:r>
            <a:r>
              <a:rPr sz="4000" dirty="0" err="1"/>
              <a:t>gaat</a:t>
            </a:r>
            <a:r>
              <a:rPr sz="4000" dirty="0"/>
              <a:t> </a:t>
            </a:r>
            <a:r>
              <a:rPr sz="4000" dirty="0" err="1"/>
              <a:t>eveneens</a:t>
            </a:r>
            <a:r>
              <a:rPr sz="4000" dirty="0"/>
              <a:t> </a:t>
            </a:r>
            <a:r>
              <a:rPr sz="4000" dirty="0" err="1"/>
              <a:t>terug</a:t>
            </a:r>
            <a:r>
              <a:rPr sz="4000" dirty="0"/>
              <a:t> op de Franse </a:t>
            </a:r>
            <a:r>
              <a:rPr sz="4000" dirty="0" err="1"/>
              <a:t>Revolutie</a:t>
            </a:r>
            <a:r>
              <a:rPr sz="4000" dirty="0"/>
              <a:t> met de </a:t>
            </a:r>
            <a:r>
              <a:rPr sz="4000" dirty="0" err="1"/>
              <a:t>wetten</a:t>
            </a:r>
            <a:r>
              <a:rPr sz="4000" dirty="0"/>
              <a:t> van 22 </a:t>
            </a:r>
            <a:r>
              <a:rPr sz="4000" dirty="0" err="1"/>
              <a:t>december</a:t>
            </a:r>
            <a:r>
              <a:rPr sz="4000" dirty="0"/>
              <a:t> 1789 </a:t>
            </a:r>
            <a:r>
              <a:rPr sz="4000" dirty="0" err="1"/>
              <a:t>en</a:t>
            </a:r>
            <a:r>
              <a:rPr sz="4000" dirty="0"/>
              <a:t> 15 </a:t>
            </a:r>
            <a:r>
              <a:rPr sz="4000" dirty="0" err="1"/>
              <a:t>januari</a:t>
            </a:r>
            <a:r>
              <a:rPr sz="4000" dirty="0"/>
              <a:t> 1790 </a:t>
            </a:r>
          </a:p>
          <a:p>
            <a:pPr marL="1146047" lvl="1" indent="-573023" algn="l" defTabSz="2292038">
              <a:spcBef>
                <a:spcPts val="4200"/>
              </a:spcBef>
              <a:buSzPct val="123000"/>
              <a:buChar char="•"/>
              <a:defRPr sz="3572">
                <a:solidFill>
                  <a:srgbClr val="000000"/>
                </a:solidFill>
              </a:defRPr>
            </a:pPr>
            <a:r>
              <a:rPr sz="4000" dirty="0"/>
              <a:t>Het </a:t>
            </a:r>
            <a:r>
              <a:rPr sz="4000" dirty="0" err="1"/>
              <a:t>bestuur</a:t>
            </a:r>
            <a:r>
              <a:rPr sz="4000" dirty="0"/>
              <a:t> </a:t>
            </a:r>
            <a:r>
              <a:rPr sz="4000" dirty="0" err="1"/>
              <a:t>gebeurt</a:t>
            </a:r>
            <a:r>
              <a:rPr sz="4000" dirty="0"/>
              <a:t> door </a:t>
            </a:r>
            <a:r>
              <a:rPr sz="4000" dirty="0" err="1"/>
              <a:t>een</a:t>
            </a:r>
            <a:r>
              <a:rPr sz="4000" dirty="0"/>
              <a:t> </a:t>
            </a:r>
            <a:r>
              <a:rPr sz="4000" dirty="0" err="1"/>
              <a:t>delibererende</a:t>
            </a:r>
            <a:r>
              <a:rPr sz="4000" dirty="0"/>
              <a:t> </a:t>
            </a:r>
            <a:r>
              <a:rPr sz="4000" dirty="0" err="1"/>
              <a:t>vergadering</a:t>
            </a:r>
            <a:r>
              <a:rPr sz="4000" dirty="0"/>
              <a:t>, de </a:t>
            </a:r>
            <a:r>
              <a:rPr sz="4000" dirty="0" err="1"/>
              <a:t>departementale</a:t>
            </a:r>
            <a:r>
              <a:rPr sz="4000" dirty="0"/>
              <a:t> </a:t>
            </a:r>
            <a:r>
              <a:rPr sz="4000" dirty="0" err="1"/>
              <a:t>raad</a:t>
            </a:r>
            <a:r>
              <a:rPr sz="4000" dirty="0"/>
              <a:t>, </a:t>
            </a:r>
            <a:r>
              <a:rPr sz="4000" dirty="0" err="1"/>
              <a:t>en</a:t>
            </a:r>
            <a:r>
              <a:rPr sz="4000" dirty="0"/>
              <a:t> </a:t>
            </a:r>
            <a:r>
              <a:rPr sz="4000" dirty="0" err="1"/>
              <a:t>een</a:t>
            </a:r>
            <a:r>
              <a:rPr sz="4000" dirty="0"/>
              <a:t> </a:t>
            </a:r>
            <a:r>
              <a:rPr sz="4000" dirty="0" err="1"/>
              <a:t>uitvoerend</a:t>
            </a:r>
            <a:r>
              <a:rPr sz="4000" dirty="0"/>
              <a:t> </a:t>
            </a:r>
            <a:r>
              <a:rPr sz="4000" dirty="0" err="1"/>
              <a:t>orgaan</a:t>
            </a:r>
            <a:r>
              <a:rPr sz="4000" dirty="0"/>
              <a:t>: de </a:t>
            </a:r>
            <a:r>
              <a:rPr sz="4000" dirty="0" err="1"/>
              <a:t>voorzitter</a:t>
            </a:r>
            <a:r>
              <a:rPr sz="4000" dirty="0"/>
              <a:t> van de </a:t>
            </a:r>
            <a:r>
              <a:rPr sz="4000" dirty="0" err="1"/>
              <a:t>raad</a:t>
            </a:r>
            <a:r>
              <a:rPr sz="4000" dirty="0"/>
              <a:t> </a:t>
            </a:r>
            <a:r>
              <a:rPr sz="4000" dirty="0" err="1"/>
              <a:t>en</a:t>
            </a:r>
            <a:r>
              <a:rPr sz="4000" dirty="0"/>
              <a:t> </a:t>
            </a:r>
            <a:r>
              <a:rPr sz="4000" dirty="0" err="1"/>
              <a:t>zijn</a:t>
            </a:r>
            <a:r>
              <a:rPr sz="4000" dirty="0"/>
              <a:t> </a:t>
            </a:r>
            <a:r>
              <a:rPr sz="4000" dirty="0" err="1"/>
              <a:t>ondervoorzitters</a:t>
            </a:r>
            <a:r>
              <a:rPr sz="4000" dirty="0"/>
              <a:t> </a:t>
            </a:r>
          </a:p>
          <a:p>
            <a:pPr marL="1146047" lvl="1" indent="-573023" algn="l" defTabSz="2292038">
              <a:spcBef>
                <a:spcPts val="4200"/>
              </a:spcBef>
              <a:buSzPct val="123000"/>
              <a:buChar char="•"/>
              <a:defRPr sz="3572">
                <a:solidFill>
                  <a:srgbClr val="000000"/>
                </a:solidFill>
              </a:defRPr>
            </a:pPr>
            <a:r>
              <a:rPr sz="4000" dirty="0" err="1"/>
              <a:t>UEen</a:t>
            </a:r>
            <a:r>
              <a:rPr sz="4000" dirty="0"/>
              <a:t> </a:t>
            </a:r>
            <a:r>
              <a:rPr sz="4000" dirty="0" err="1"/>
              <a:t>wetsvoorstel</a:t>
            </a:r>
            <a:r>
              <a:rPr sz="4000" dirty="0"/>
              <a:t> tot </a:t>
            </a:r>
            <a:r>
              <a:rPr sz="4000" dirty="0" err="1"/>
              <a:t>hun</a:t>
            </a:r>
            <a:r>
              <a:rPr sz="4000" dirty="0"/>
              <a:t> </a:t>
            </a:r>
            <a:r>
              <a:rPr sz="4000" dirty="0" err="1"/>
              <a:t>afschaffing</a:t>
            </a:r>
            <a:r>
              <a:rPr sz="4000" dirty="0"/>
              <a:t> </a:t>
            </a:r>
            <a:r>
              <a:rPr sz="4000" dirty="0" err="1"/>
              <a:t>werd</a:t>
            </a:r>
            <a:r>
              <a:rPr sz="4000" dirty="0"/>
              <a:t> in 2014 </a:t>
            </a:r>
            <a:r>
              <a:rPr sz="4000" dirty="0" err="1"/>
              <a:t>ingediend</a:t>
            </a:r>
            <a:r>
              <a:rPr sz="4000" dirty="0"/>
              <a:t> door de </a:t>
            </a:r>
            <a:r>
              <a:rPr sz="4000" dirty="0" err="1"/>
              <a:t>regering</a:t>
            </a:r>
            <a:r>
              <a:rPr sz="4000" dirty="0"/>
              <a:t>-Valls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L’action publique locale en France"/>
          <p:cNvSpPr txBox="1">
            <a:spLocks noGrp="1"/>
          </p:cNvSpPr>
          <p:nvPr>
            <p:ph type="title"/>
          </p:nvPr>
        </p:nvSpPr>
        <p:spPr>
          <a:xfrm>
            <a:off x="1206500" y="453248"/>
            <a:ext cx="16425517"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17" name="La décentralisation : le département"/>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le département</a:t>
            </a:r>
          </a:p>
        </p:txBody>
      </p:sp>
      <p:sp>
        <p:nvSpPr>
          <p:cNvPr id="218" name="Het lokale openbaar optreden in Frankrijk"/>
          <p:cNvSpPr txBox="1"/>
          <p:nvPr/>
        </p:nvSpPr>
        <p:spPr>
          <a:xfrm>
            <a:off x="1206500" y="2470251"/>
            <a:ext cx="19625917"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Het </a:t>
            </a:r>
            <a:r>
              <a:rPr dirty="0" err="1"/>
              <a:t>lokale</a:t>
            </a:r>
            <a:r>
              <a:rPr dirty="0"/>
              <a:t> </a:t>
            </a:r>
            <a:r>
              <a:rPr dirty="0" err="1"/>
              <a:t>openbaar</a:t>
            </a:r>
            <a:r>
              <a:rPr dirty="0"/>
              <a:t> </a:t>
            </a:r>
            <a:r>
              <a:rPr dirty="0" err="1"/>
              <a:t>optreden</a:t>
            </a:r>
            <a:r>
              <a:rPr dirty="0"/>
              <a:t> in Frankrijk</a:t>
            </a:r>
          </a:p>
        </p:txBody>
      </p:sp>
      <p:sp>
        <p:nvSpPr>
          <p:cNvPr id="219" name="De decentralisatie : het departement"/>
          <p:cNvSpPr txBox="1"/>
          <p:nvPr/>
        </p:nvSpPr>
        <p:spPr>
          <a:xfrm>
            <a:off x="1206500"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decentralisatie : het departement</a:t>
            </a:r>
          </a:p>
        </p:txBody>
      </p:sp>
      <p:pic>
        <p:nvPicPr>
          <p:cNvPr id="220" name="carte-des-regions-et-departements-france.jpg" descr="carte-des-regions-et-departements-france.jpg"/>
          <p:cNvPicPr>
            <a:picLocks noChangeAspect="1"/>
          </p:cNvPicPr>
          <p:nvPr/>
        </p:nvPicPr>
        <p:blipFill>
          <a:blip r:embed="rId2"/>
          <a:stretch>
            <a:fillRect/>
          </a:stretch>
        </p:blipFill>
        <p:spPr>
          <a:xfrm>
            <a:off x="17334324" y="5166286"/>
            <a:ext cx="6474784" cy="7204337"/>
          </a:xfrm>
          <a:prstGeom prst="rect">
            <a:avLst/>
          </a:prstGeom>
          <a:ln w="12700">
            <a:miter lim="400000"/>
          </a:ln>
        </p:spPr>
      </p:pic>
      <p:pic>
        <p:nvPicPr>
          <p:cNvPr id="221" name="Chassis_figuratif_-_France.jpg" descr="Chassis_figuratif_-_France.jpg"/>
          <p:cNvPicPr>
            <a:picLocks noChangeAspect="1"/>
          </p:cNvPicPr>
          <p:nvPr/>
        </p:nvPicPr>
        <p:blipFill>
          <a:blip r:embed="rId3"/>
          <a:srcRect/>
          <a:stretch>
            <a:fillRect/>
          </a:stretch>
        </p:blipFill>
        <p:spPr>
          <a:xfrm>
            <a:off x="9067321" y="5359100"/>
            <a:ext cx="7088203" cy="6818850"/>
          </a:xfrm>
          <a:prstGeom prst="rect">
            <a:avLst/>
          </a:prstGeom>
          <a:ln w="12700">
            <a:miter lim="400000"/>
          </a:ln>
        </p:spPr>
      </p:pic>
      <p:pic>
        <p:nvPicPr>
          <p:cNvPr id="222" name="France_location_map-Provinces_1789.svg.png" descr="France_location_map-Provinces_1789.svg.png"/>
          <p:cNvPicPr>
            <a:picLocks noChangeAspect="1"/>
          </p:cNvPicPr>
          <p:nvPr/>
        </p:nvPicPr>
        <p:blipFill>
          <a:blip r:embed="rId4"/>
          <a:stretch>
            <a:fillRect/>
          </a:stretch>
        </p:blipFill>
        <p:spPr>
          <a:xfrm>
            <a:off x="574893" y="5252935"/>
            <a:ext cx="7313732" cy="703089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225" name="La décentralisation : le département"/>
          <p:cNvSpPr txBox="1">
            <a:spLocks noGrp="1"/>
          </p:cNvSpPr>
          <p:nvPr>
            <p:ph type="body" idx="21"/>
          </p:nvPr>
        </p:nvSpPr>
        <p:spPr>
          <a:xfrm>
            <a:off x="1206499" y="1284864"/>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le département</a:t>
            </a:r>
          </a:p>
        </p:txBody>
      </p:sp>
      <p:sp>
        <p:nvSpPr>
          <p:cNvPr id="226"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27" name="De decentralisatie : het departement"/>
          <p:cNvSpPr txBox="1"/>
          <p:nvPr/>
        </p:nvSpPr>
        <p:spPr>
          <a:xfrm>
            <a:off x="1206499" y="3219241"/>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decentralisatie</a:t>
            </a:r>
            <a:r>
              <a:rPr dirty="0"/>
              <a:t> : het </a:t>
            </a:r>
            <a:r>
              <a:rPr dirty="0" err="1"/>
              <a:t>departement</a:t>
            </a:r>
            <a:endParaRPr dirty="0"/>
          </a:p>
        </p:txBody>
      </p:sp>
      <p:sp>
        <p:nvSpPr>
          <p:cNvPr id="228" name="« Le conseil départemental règle par ses délibérations les affaires du département dans les domaines de compétences que la loi lui attribue. Il est compétent pour mettre en œuvre toute aide ou action relative à la prévention ou à la prise en charge des s"/>
          <p:cNvSpPr txBox="1">
            <a:spLocks noGrp="1"/>
          </p:cNvSpPr>
          <p:nvPr>
            <p:ph type="body" sz="half" idx="1"/>
          </p:nvPr>
        </p:nvSpPr>
        <p:spPr>
          <a:xfrm>
            <a:off x="1206498" y="4401722"/>
            <a:ext cx="21971001" cy="4296978"/>
          </a:xfrm>
          <a:prstGeom prst="rect">
            <a:avLst/>
          </a:prstGeom>
        </p:spPr>
        <p:txBody>
          <a:bodyPr/>
          <a:lstStyle/>
          <a:p>
            <a:pPr marL="0" indent="0" algn="just">
              <a:spcBef>
                <a:spcPts val="2500"/>
              </a:spcBef>
              <a:buSzTx/>
              <a:buNone/>
              <a:defRPr sz="3500"/>
            </a:pPr>
            <a:r>
              <a:rPr i="1" dirty="0"/>
              <a:t>« Le conseil </a:t>
            </a:r>
            <a:r>
              <a:rPr i="1" dirty="0" err="1"/>
              <a:t>départemental</a:t>
            </a:r>
            <a:r>
              <a:rPr i="1" dirty="0"/>
              <a:t> </a:t>
            </a:r>
            <a:r>
              <a:rPr i="1" dirty="0" err="1"/>
              <a:t>règle</a:t>
            </a:r>
            <a:r>
              <a:rPr i="1" dirty="0"/>
              <a:t> par </a:t>
            </a:r>
            <a:r>
              <a:rPr i="1" dirty="0" err="1"/>
              <a:t>ses</a:t>
            </a:r>
            <a:r>
              <a:rPr i="1" dirty="0"/>
              <a:t> </a:t>
            </a:r>
            <a:r>
              <a:rPr i="1" dirty="0" err="1"/>
              <a:t>délibérations</a:t>
            </a:r>
            <a:r>
              <a:rPr i="1" dirty="0"/>
              <a:t> les affaires du département dans les </a:t>
            </a:r>
            <a:r>
              <a:rPr i="1" dirty="0" err="1"/>
              <a:t>domaines</a:t>
            </a:r>
            <a:r>
              <a:rPr i="1" dirty="0"/>
              <a:t> de </a:t>
            </a:r>
            <a:r>
              <a:rPr i="1" dirty="0" err="1"/>
              <a:t>compétences</a:t>
            </a:r>
            <a:r>
              <a:rPr i="1" dirty="0"/>
              <a:t> </a:t>
            </a:r>
            <a:r>
              <a:rPr i="1" dirty="0" err="1"/>
              <a:t>que</a:t>
            </a:r>
            <a:r>
              <a:rPr i="1" dirty="0"/>
              <a:t> la </a:t>
            </a:r>
            <a:r>
              <a:rPr i="1" dirty="0" err="1"/>
              <a:t>loi</a:t>
            </a:r>
            <a:r>
              <a:rPr i="1" dirty="0"/>
              <a:t> </a:t>
            </a:r>
            <a:r>
              <a:rPr i="1" dirty="0" err="1"/>
              <a:t>lui</a:t>
            </a:r>
            <a:r>
              <a:rPr i="1" dirty="0"/>
              <a:t> </a:t>
            </a:r>
            <a:r>
              <a:rPr i="1" dirty="0" err="1"/>
              <a:t>attribue</a:t>
            </a:r>
            <a:r>
              <a:rPr i="1" dirty="0"/>
              <a:t>. Il est </a:t>
            </a:r>
            <a:r>
              <a:rPr i="1" dirty="0" err="1"/>
              <a:t>compétent</a:t>
            </a:r>
            <a:r>
              <a:rPr i="1" dirty="0"/>
              <a:t> pour </a:t>
            </a:r>
            <a:r>
              <a:rPr i="1" dirty="0" err="1"/>
              <a:t>mettre</a:t>
            </a:r>
            <a:r>
              <a:rPr i="1" dirty="0"/>
              <a:t> </a:t>
            </a:r>
            <a:r>
              <a:rPr i="1" dirty="0" err="1"/>
              <a:t>en</a:t>
            </a:r>
            <a:r>
              <a:rPr i="1" dirty="0"/>
              <a:t> </a:t>
            </a:r>
            <a:r>
              <a:rPr i="1" dirty="0" err="1"/>
              <a:t>œuvre</a:t>
            </a:r>
            <a:r>
              <a:rPr i="1" dirty="0"/>
              <a:t> toute </a:t>
            </a:r>
            <a:r>
              <a:rPr i="1" dirty="0">
                <a:solidFill>
                  <a:schemeClr val="accent5">
                    <a:hueOff val="-82419"/>
                    <a:satOff val="-9513"/>
                    <a:lumOff val="-16343"/>
                  </a:schemeClr>
                </a:solidFill>
              </a:rPr>
              <a:t>aide </a:t>
            </a:r>
            <a:r>
              <a:rPr i="1" dirty="0" err="1">
                <a:solidFill>
                  <a:schemeClr val="accent5">
                    <a:hueOff val="-82419"/>
                    <a:satOff val="-9513"/>
                    <a:lumOff val="-16343"/>
                  </a:schemeClr>
                </a:solidFill>
              </a:rPr>
              <a:t>ou</a:t>
            </a:r>
            <a:r>
              <a:rPr i="1" dirty="0">
                <a:solidFill>
                  <a:schemeClr val="accent5">
                    <a:hueOff val="-82419"/>
                    <a:satOff val="-9513"/>
                    <a:lumOff val="-16343"/>
                  </a:schemeClr>
                </a:solidFill>
              </a:rPr>
              <a:t> action relative à la </a:t>
            </a:r>
            <a:r>
              <a:rPr i="1" dirty="0" err="1">
                <a:solidFill>
                  <a:schemeClr val="accent5">
                    <a:hueOff val="-82419"/>
                    <a:satOff val="-9513"/>
                    <a:lumOff val="-16343"/>
                  </a:schemeClr>
                </a:solidFill>
              </a:rPr>
              <a:t>prévention</a:t>
            </a:r>
            <a:r>
              <a:rPr i="1" dirty="0">
                <a:solidFill>
                  <a:schemeClr val="accent5">
                    <a:hueOff val="-82419"/>
                    <a:satOff val="-9513"/>
                    <a:lumOff val="-16343"/>
                  </a:schemeClr>
                </a:solidFill>
              </a:rPr>
              <a:t> </a:t>
            </a:r>
            <a:r>
              <a:rPr i="1" dirty="0" err="1">
                <a:solidFill>
                  <a:schemeClr val="accent5">
                    <a:hueOff val="-82419"/>
                    <a:satOff val="-9513"/>
                    <a:lumOff val="-16343"/>
                  </a:schemeClr>
                </a:solidFill>
              </a:rPr>
              <a:t>ou</a:t>
            </a:r>
            <a:r>
              <a:rPr i="1" dirty="0">
                <a:solidFill>
                  <a:schemeClr val="accent5">
                    <a:hueOff val="-82419"/>
                    <a:satOff val="-9513"/>
                    <a:lumOff val="-16343"/>
                  </a:schemeClr>
                </a:solidFill>
              </a:rPr>
              <a:t> à la </a:t>
            </a:r>
            <a:r>
              <a:rPr i="1" dirty="0" err="1">
                <a:solidFill>
                  <a:schemeClr val="accent5">
                    <a:hueOff val="-82419"/>
                    <a:satOff val="-9513"/>
                    <a:lumOff val="-16343"/>
                  </a:schemeClr>
                </a:solidFill>
              </a:rPr>
              <a:t>prise</a:t>
            </a:r>
            <a:r>
              <a:rPr i="1" dirty="0">
                <a:solidFill>
                  <a:schemeClr val="accent5">
                    <a:hueOff val="-82419"/>
                    <a:satOff val="-9513"/>
                    <a:lumOff val="-16343"/>
                  </a:schemeClr>
                </a:solidFill>
              </a:rPr>
              <a:t> </a:t>
            </a:r>
            <a:r>
              <a:rPr i="1" dirty="0" err="1">
                <a:solidFill>
                  <a:schemeClr val="accent5">
                    <a:hueOff val="-82419"/>
                    <a:satOff val="-9513"/>
                    <a:lumOff val="-16343"/>
                  </a:schemeClr>
                </a:solidFill>
              </a:rPr>
              <a:t>en</a:t>
            </a:r>
            <a:r>
              <a:rPr i="1" dirty="0">
                <a:solidFill>
                  <a:schemeClr val="accent5">
                    <a:hueOff val="-82419"/>
                    <a:satOff val="-9513"/>
                    <a:lumOff val="-16343"/>
                  </a:schemeClr>
                </a:solidFill>
              </a:rPr>
              <a:t> charge des situations de </a:t>
            </a:r>
            <a:r>
              <a:rPr i="1" dirty="0" err="1">
                <a:solidFill>
                  <a:schemeClr val="accent5">
                    <a:hueOff val="-82419"/>
                    <a:satOff val="-9513"/>
                    <a:lumOff val="-16343"/>
                  </a:schemeClr>
                </a:solidFill>
              </a:rPr>
              <a:t>fragilité</a:t>
            </a:r>
            <a:r>
              <a:rPr i="1" dirty="0">
                <a:solidFill>
                  <a:schemeClr val="accent5">
                    <a:hueOff val="-82419"/>
                    <a:satOff val="-9513"/>
                    <a:lumOff val="-16343"/>
                  </a:schemeClr>
                </a:solidFill>
              </a:rPr>
              <a:t>, au </a:t>
            </a:r>
            <a:r>
              <a:rPr i="1" dirty="0" err="1">
                <a:solidFill>
                  <a:schemeClr val="accent5">
                    <a:hueOff val="-82419"/>
                    <a:satOff val="-9513"/>
                    <a:lumOff val="-16343"/>
                  </a:schemeClr>
                </a:solidFill>
              </a:rPr>
              <a:t>développement</a:t>
            </a:r>
            <a:r>
              <a:rPr i="1" dirty="0">
                <a:solidFill>
                  <a:schemeClr val="accent5">
                    <a:hueOff val="-82419"/>
                    <a:satOff val="-9513"/>
                    <a:lumOff val="-16343"/>
                  </a:schemeClr>
                </a:solidFill>
              </a:rPr>
              <a:t> social, à </a:t>
            </a:r>
            <a:r>
              <a:rPr i="1" dirty="0" err="1">
                <a:solidFill>
                  <a:schemeClr val="accent5">
                    <a:hueOff val="-82419"/>
                    <a:satOff val="-9513"/>
                    <a:lumOff val="-16343"/>
                  </a:schemeClr>
                </a:solidFill>
              </a:rPr>
              <a:t>l'accueil</a:t>
            </a:r>
            <a:r>
              <a:rPr i="1" dirty="0">
                <a:solidFill>
                  <a:schemeClr val="accent5">
                    <a:hueOff val="-82419"/>
                    <a:satOff val="-9513"/>
                    <a:lumOff val="-16343"/>
                  </a:schemeClr>
                </a:solidFill>
              </a:rPr>
              <a:t> des jeunes enfants et à </a:t>
            </a:r>
            <a:r>
              <a:rPr i="1" dirty="0" err="1">
                <a:solidFill>
                  <a:schemeClr val="accent5">
                    <a:hueOff val="-82419"/>
                    <a:satOff val="-9513"/>
                    <a:lumOff val="-16343"/>
                  </a:schemeClr>
                </a:solidFill>
              </a:rPr>
              <a:t>l'autonomie</a:t>
            </a:r>
            <a:r>
              <a:rPr i="1" dirty="0">
                <a:solidFill>
                  <a:schemeClr val="accent5">
                    <a:hueOff val="-82419"/>
                    <a:satOff val="-9513"/>
                    <a:lumOff val="-16343"/>
                  </a:schemeClr>
                </a:solidFill>
              </a:rPr>
              <a:t> des </a:t>
            </a:r>
            <a:r>
              <a:rPr i="1" dirty="0" err="1">
                <a:solidFill>
                  <a:schemeClr val="accent5">
                    <a:hueOff val="-82419"/>
                    <a:satOff val="-9513"/>
                    <a:lumOff val="-16343"/>
                  </a:schemeClr>
                </a:solidFill>
              </a:rPr>
              <a:t>personnes</a:t>
            </a:r>
            <a:r>
              <a:rPr i="1" dirty="0"/>
              <a:t>. Il est </a:t>
            </a:r>
            <a:r>
              <a:rPr i="1" dirty="0" err="1"/>
              <a:t>également</a:t>
            </a:r>
            <a:r>
              <a:rPr i="1" dirty="0"/>
              <a:t> </a:t>
            </a:r>
            <a:r>
              <a:rPr i="1" dirty="0" err="1"/>
              <a:t>compétent</a:t>
            </a:r>
            <a:r>
              <a:rPr i="1" dirty="0"/>
              <a:t> pour </a:t>
            </a:r>
            <a:r>
              <a:rPr i="1" dirty="0" err="1"/>
              <a:t>faciliter</a:t>
            </a:r>
            <a:r>
              <a:rPr i="1" dirty="0"/>
              <a:t> </a:t>
            </a:r>
            <a:r>
              <a:rPr i="1" dirty="0" err="1"/>
              <a:t>l'accès</a:t>
            </a:r>
            <a:r>
              <a:rPr i="1" dirty="0"/>
              <a:t> aux droits et aux services des publics </a:t>
            </a:r>
            <a:r>
              <a:rPr i="1" dirty="0" err="1"/>
              <a:t>dont</a:t>
            </a:r>
            <a:r>
              <a:rPr i="1" dirty="0"/>
              <a:t> il a la charge. Il a </a:t>
            </a:r>
            <a:r>
              <a:rPr i="1" dirty="0" err="1"/>
              <a:t>compétence</a:t>
            </a:r>
            <a:r>
              <a:rPr i="1" dirty="0"/>
              <a:t> pour </a:t>
            </a:r>
            <a:r>
              <a:rPr i="1" dirty="0" err="1">
                <a:solidFill>
                  <a:schemeClr val="accent5">
                    <a:hueOff val="-82419"/>
                    <a:satOff val="-9513"/>
                    <a:lumOff val="-16343"/>
                  </a:schemeClr>
                </a:solidFill>
              </a:rPr>
              <a:t>promouvoir</a:t>
            </a:r>
            <a:r>
              <a:rPr i="1" dirty="0">
                <a:solidFill>
                  <a:schemeClr val="accent5">
                    <a:hueOff val="-82419"/>
                    <a:satOff val="-9513"/>
                    <a:lumOff val="-16343"/>
                  </a:schemeClr>
                </a:solidFill>
              </a:rPr>
              <a:t> les </a:t>
            </a:r>
            <a:r>
              <a:rPr i="1" dirty="0" err="1">
                <a:solidFill>
                  <a:schemeClr val="accent5">
                    <a:hueOff val="-82419"/>
                    <a:satOff val="-9513"/>
                    <a:lumOff val="-16343"/>
                  </a:schemeClr>
                </a:solidFill>
              </a:rPr>
              <a:t>solidarités</a:t>
            </a:r>
            <a:r>
              <a:rPr i="1" dirty="0">
                <a:solidFill>
                  <a:schemeClr val="accent5">
                    <a:hueOff val="-82419"/>
                    <a:satOff val="-9513"/>
                    <a:lumOff val="-16343"/>
                  </a:schemeClr>
                </a:solidFill>
              </a:rPr>
              <a:t>, la </a:t>
            </a:r>
            <a:r>
              <a:rPr i="1" dirty="0" err="1">
                <a:solidFill>
                  <a:schemeClr val="accent5">
                    <a:hueOff val="-82419"/>
                    <a:satOff val="-9513"/>
                    <a:lumOff val="-16343"/>
                  </a:schemeClr>
                </a:solidFill>
              </a:rPr>
              <a:t>cohésion</a:t>
            </a:r>
            <a:r>
              <a:rPr i="1" dirty="0">
                <a:solidFill>
                  <a:schemeClr val="accent5">
                    <a:hueOff val="-82419"/>
                    <a:satOff val="-9513"/>
                    <a:lumOff val="-16343"/>
                  </a:schemeClr>
                </a:solidFill>
              </a:rPr>
              <a:t> </a:t>
            </a:r>
            <a:r>
              <a:rPr i="1" dirty="0" err="1">
                <a:solidFill>
                  <a:schemeClr val="accent5">
                    <a:hueOff val="-82419"/>
                    <a:satOff val="-9513"/>
                    <a:lumOff val="-16343"/>
                  </a:schemeClr>
                </a:solidFill>
              </a:rPr>
              <a:t>territoriale</a:t>
            </a:r>
            <a:r>
              <a:rPr i="1" dirty="0">
                <a:solidFill>
                  <a:schemeClr val="accent5">
                    <a:hueOff val="-82419"/>
                    <a:satOff val="-9513"/>
                    <a:lumOff val="-16343"/>
                  </a:schemeClr>
                </a:solidFill>
              </a:rPr>
              <a:t> et </a:t>
            </a:r>
            <a:r>
              <a:rPr i="1" dirty="0" err="1">
                <a:solidFill>
                  <a:schemeClr val="accent5">
                    <a:hueOff val="-82419"/>
                    <a:satOff val="-9513"/>
                    <a:lumOff val="-16343"/>
                  </a:schemeClr>
                </a:solidFill>
              </a:rPr>
              <a:t>l'accès</a:t>
            </a:r>
            <a:r>
              <a:rPr i="1" dirty="0">
                <a:solidFill>
                  <a:schemeClr val="accent5">
                    <a:hueOff val="-82419"/>
                    <a:satOff val="-9513"/>
                    <a:lumOff val="-16343"/>
                  </a:schemeClr>
                </a:solidFill>
              </a:rPr>
              <a:t> aux </a:t>
            </a:r>
            <a:r>
              <a:rPr i="1" dirty="0" err="1">
                <a:solidFill>
                  <a:schemeClr val="accent5">
                    <a:hueOff val="-82419"/>
                    <a:satOff val="-9513"/>
                    <a:lumOff val="-16343"/>
                  </a:schemeClr>
                </a:solidFill>
              </a:rPr>
              <a:t>soins</a:t>
            </a:r>
            <a:r>
              <a:rPr i="1" dirty="0">
                <a:solidFill>
                  <a:schemeClr val="accent5">
                    <a:hueOff val="-82419"/>
                    <a:satOff val="-9513"/>
                    <a:lumOff val="-16343"/>
                  </a:schemeClr>
                </a:solidFill>
              </a:rPr>
              <a:t> de </a:t>
            </a:r>
            <a:r>
              <a:rPr i="1" dirty="0" err="1">
                <a:solidFill>
                  <a:schemeClr val="accent5">
                    <a:hueOff val="-82419"/>
                    <a:satOff val="-9513"/>
                    <a:lumOff val="-16343"/>
                  </a:schemeClr>
                </a:solidFill>
              </a:rPr>
              <a:t>proximité</a:t>
            </a:r>
            <a:r>
              <a:rPr i="1" dirty="0"/>
              <a:t> sur le </a:t>
            </a:r>
            <a:r>
              <a:rPr i="1" dirty="0" err="1"/>
              <a:t>territoire</a:t>
            </a:r>
            <a:r>
              <a:rPr i="1" dirty="0"/>
              <a:t> </a:t>
            </a:r>
            <a:r>
              <a:rPr i="1" dirty="0" err="1"/>
              <a:t>départemental</a:t>
            </a:r>
            <a:r>
              <a:rPr i="1" dirty="0"/>
              <a:t>, dans le respect de </a:t>
            </a:r>
            <a:r>
              <a:rPr i="1" dirty="0" err="1"/>
              <a:t>l'intégrité</a:t>
            </a:r>
            <a:r>
              <a:rPr i="1" dirty="0"/>
              <a:t>, de </a:t>
            </a:r>
            <a:r>
              <a:rPr i="1" dirty="0" err="1"/>
              <a:t>l'autonomie</a:t>
            </a:r>
            <a:r>
              <a:rPr i="1" dirty="0"/>
              <a:t> et des attributions des </a:t>
            </a:r>
            <a:r>
              <a:rPr i="1" dirty="0" err="1"/>
              <a:t>régions</a:t>
            </a:r>
            <a:r>
              <a:rPr i="1" dirty="0"/>
              <a:t> et des communes. »</a:t>
            </a:r>
          </a:p>
          <a:p>
            <a:pPr marL="0" indent="0" algn="just">
              <a:lnSpc>
                <a:spcPct val="100000"/>
              </a:lnSpc>
              <a:spcBef>
                <a:spcPts val="0"/>
              </a:spcBef>
              <a:buSzTx/>
              <a:buNone/>
            </a:pPr>
            <a:r>
              <a:rPr dirty="0"/>
              <a:t> </a:t>
            </a:r>
            <a:r>
              <a:rPr sz="2700" dirty="0"/>
              <a:t>- Article L3211-1 du Code </a:t>
            </a:r>
            <a:r>
              <a:rPr sz="2700" dirty="0" err="1"/>
              <a:t>général</a:t>
            </a:r>
            <a:r>
              <a:rPr sz="2700" dirty="0"/>
              <a:t> des </a:t>
            </a:r>
            <a:r>
              <a:rPr sz="2700" dirty="0" err="1"/>
              <a:t>collectivités</a:t>
            </a:r>
            <a:r>
              <a:rPr sz="2700" dirty="0"/>
              <a:t> </a:t>
            </a:r>
            <a:r>
              <a:rPr sz="2700" dirty="0" err="1"/>
              <a:t>territoriales</a:t>
            </a:r>
            <a:r>
              <a:rPr sz="2700" dirty="0"/>
              <a:t> (ci-après « CGCT »)</a:t>
            </a:r>
          </a:p>
        </p:txBody>
      </p:sp>
      <p:sp>
        <p:nvSpPr>
          <p:cNvPr id="229" name="« De departementale raad regelt door zijn besluiten de zaken van het departement binnen de bevoegdheidsdomeinen die de wet hem toekent. Hij is bevoegd om alle steun of acties uit te voeren die betrekking hebben op de preventie of de opvang van kwetsbare "/>
          <p:cNvSpPr txBox="1"/>
          <p:nvPr/>
        </p:nvSpPr>
        <p:spPr>
          <a:xfrm>
            <a:off x="1206498" y="8946401"/>
            <a:ext cx="21971000" cy="4296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just">
              <a:lnSpc>
                <a:spcPct val="90000"/>
              </a:lnSpc>
              <a:spcBef>
                <a:spcPts val="2500"/>
              </a:spcBef>
              <a:defRPr sz="3500">
                <a:solidFill>
                  <a:srgbClr val="000000"/>
                </a:solidFill>
              </a:defRPr>
            </a:pPr>
            <a:r>
              <a:rPr i="1" dirty="0"/>
              <a:t>« De </a:t>
            </a:r>
            <a:r>
              <a:rPr i="1" dirty="0" err="1"/>
              <a:t>departementale</a:t>
            </a:r>
            <a:r>
              <a:rPr i="1" dirty="0"/>
              <a:t> </a:t>
            </a:r>
            <a:r>
              <a:rPr i="1" dirty="0" err="1"/>
              <a:t>raad</a:t>
            </a:r>
            <a:r>
              <a:rPr i="1" dirty="0"/>
              <a:t> </a:t>
            </a:r>
            <a:r>
              <a:rPr i="1" dirty="0" err="1"/>
              <a:t>regelt</a:t>
            </a:r>
            <a:r>
              <a:rPr i="1" dirty="0"/>
              <a:t> door </a:t>
            </a:r>
            <a:r>
              <a:rPr i="1" dirty="0" err="1"/>
              <a:t>zijn</a:t>
            </a:r>
            <a:r>
              <a:rPr i="1" dirty="0"/>
              <a:t> </a:t>
            </a:r>
            <a:r>
              <a:rPr i="1" dirty="0" err="1"/>
              <a:t>besluiten</a:t>
            </a:r>
            <a:r>
              <a:rPr i="1" dirty="0"/>
              <a:t> de </a:t>
            </a:r>
            <a:r>
              <a:rPr i="1" dirty="0" err="1"/>
              <a:t>zaken</a:t>
            </a:r>
            <a:r>
              <a:rPr i="1" dirty="0"/>
              <a:t> van het </a:t>
            </a:r>
            <a:r>
              <a:rPr i="1" dirty="0" err="1"/>
              <a:t>departement</a:t>
            </a:r>
            <a:r>
              <a:rPr i="1" dirty="0"/>
              <a:t> </a:t>
            </a:r>
            <a:r>
              <a:rPr i="1" dirty="0" err="1"/>
              <a:t>binnen</a:t>
            </a:r>
            <a:r>
              <a:rPr i="1" dirty="0"/>
              <a:t> de </a:t>
            </a:r>
            <a:r>
              <a:rPr i="1" dirty="0" err="1"/>
              <a:t>bevoegdheidsdomeinen</a:t>
            </a:r>
            <a:r>
              <a:rPr i="1" dirty="0"/>
              <a:t> die de wet hem </a:t>
            </a:r>
            <a:r>
              <a:rPr i="1" dirty="0" err="1"/>
              <a:t>toekent</a:t>
            </a:r>
            <a:r>
              <a:rPr i="1" dirty="0"/>
              <a:t>. Hij is </a:t>
            </a:r>
            <a:r>
              <a:rPr i="1" dirty="0" err="1"/>
              <a:t>bevoegd</a:t>
            </a:r>
            <a:r>
              <a:rPr i="1" dirty="0"/>
              <a:t> om alle </a:t>
            </a:r>
            <a:r>
              <a:rPr i="1" dirty="0" err="1">
                <a:solidFill>
                  <a:schemeClr val="accent5">
                    <a:hueOff val="-82419"/>
                    <a:satOff val="-9513"/>
                    <a:lumOff val="-16343"/>
                  </a:schemeClr>
                </a:solidFill>
              </a:rPr>
              <a:t>steun</a:t>
            </a:r>
            <a:r>
              <a:rPr i="1" dirty="0">
                <a:solidFill>
                  <a:schemeClr val="accent5">
                    <a:hueOff val="-82419"/>
                    <a:satOff val="-9513"/>
                    <a:lumOff val="-16343"/>
                  </a:schemeClr>
                </a:solidFill>
              </a:rPr>
              <a:t> of </a:t>
            </a:r>
            <a:r>
              <a:rPr i="1" dirty="0" err="1">
                <a:solidFill>
                  <a:schemeClr val="accent5">
                    <a:hueOff val="-82419"/>
                    <a:satOff val="-9513"/>
                    <a:lumOff val="-16343"/>
                  </a:schemeClr>
                </a:solidFill>
              </a:rPr>
              <a:t>acties</a:t>
            </a:r>
            <a:r>
              <a:rPr i="1" dirty="0">
                <a:solidFill>
                  <a:schemeClr val="accent5">
                    <a:hueOff val="-82419"/>
                    <a:satOff val="-9513"/>
                    <a:lumOff val="-16343"/>
                  </a:schemeClr>
                </a:solidFill>
              </a:rPr>
              <a:t> </a:t>
            </a:r>
            <a:r>
              <a:rPr i="1" dirty="0" err="1">
                <a:solidFill>
                  <a:schemeClr val="accent5">
                    <a:hueOff val="-82419"/>
                    <a:satOff val="-9513"/>
                    <a:lumOff val="-16343"/>
                  </a:schemeClr>
                </a:solidFill>
              </a:rPr>
              <a:t>uit</a:t>
            </a:r>
            <a:r>
              <a:rPr i="1" dirty="0">
                <a:solidFill>
                  <a:schemeClr val="accent5">
                    <a:hueOff val="-82419"/>
                    <a:satOff val="-9513"/>
                    <a:lumOff val="-16343"/>
                  </a:schemeClr>
                </a:solidFill>
              </a:rPr>
              <a:t> </a:t>
            </a:r>
            <a:r>
              <a:rPr i="1" dirty="0" err="1">
                <a:solidFill>
                  <a:schemeClr val="accent5">
                    <a:hueOff val="-82419"/>
                    <a:satOff val="-9513"/>
                    <a:lumOff val="-16343"/>
                  </a:schemeClr>
                </a:solidFill>
              </a:rPr>
              <a:t>te</a:t>
            </a:r>
            <a:r>
              <a:rPr i="1" dirty="0">
                <a:solidFill>
                  <a:schemeClr val="accent5">
                    <a:hueOff val="-82419"/>
                    <a:satOff val="-9513"/>
                    <a:lumOff val="-16343"/>
                  </a:schemeClr>
                </a:solidFill>
              </a:rPr>
              <a:t> </a:t>
            </a:r>
            <a:r>
              <a:rPr i="1" dirty="0" err="1">
                <a:solidFill>
                  <a:schemeClr val="accent5">
                    <a:hueOff val="-82419"/>
                    <a:satOff val="-9513"/>
                    <a:lumOff val="-16343"/>
                  </a:schemeClr>
                </a:solidFill>
              </a:rPr>
              <a:t>voeren</a:t>
            </a:r>
            <a:r>
              <a:rPr i="1" dirty="0">
                <a:solidFill>
                  <a:schemeClr val="accent5">
                    <a:hueOff val="-82419"/>
                    <a:satOff val="-9513"/>
                    <a:lumOff val="-16343"/>
                  </a:schemeClr>
                </a:solidFill>
              </a:rPr>
              <a:t> die </a:t>
            </a:r>
            <a:r>
              <a:rPr i="1" dirty="0" err="1">
                <a:solidFill>
                  <a:schemeClr val="accent5">
                    <a:hueOff val="-82419"/>
                    <a:satOff val="-9513"/>
                    <a:lumOff val="-16343"/>
                  </a:schemeClr>
                </a:solidFill>
              </a:rPr>
              <a:t>betrekking</a:t>
            </a:r>
            <a:r>
              <a:rPr i="1" dirty="0">
                <a:solidFill>
                  <a:schemeClr val="accent5">
                    <a:hueOff val="-82419"/>
                    <a:satOff val="-9513"/>
                    <a:lumOff val="-16343"/>
                  </a:schemeClr>
                </a:solidFill>
              </a:rPr>
              <a:t> </a:t>
            </a:r>
            <a:r>
              <a:rPr i="1" dirty="0" err="1">
                <a:solidFill>
                  <a:schemeClr val="accent5">
                    <a:hueOff val="-82419"/>
                    <a:satOff val="-9513"/>
                    <a:lumOff val="-16343"/>
                  </a:schemeClr>
                </a:solidFill>
              </a:rPr>
              <a:t>hebben</a:t>
            </a:r>
            <a:r>
              <a:rPr i="1" dirty="0">
                <a:solidFill>
                  <a:schemeClr val="accent5">
                    <a:hueOff val="-82419"/>
                    <a:satOff val="-9513"/>
                    <a:lumOff val="-16343"/>
                  </a:schemeClr>
                </a:solidFill>
              </a:rPr>
              <a:t> op de </a:t>
            </a:r>
            <a:r>
              <a:rPr i="1" dirty="0" err="1">
                <a:solidFill>
                  <a:schemeClr val="accent5">
                    <a:hueOff val="-82419"/>
                    <a:satOff val="-9513"/>
                    <a:lumOff val="-16343"/>
                  </a:schemeClr>
                </a:solidFill>
              </a:rPr>
              <a:t>preventie</a:t>
            </a:r>
            <a:r>
              <a:rPr i="1" dirty="0">
                <a:solidFill>
                  <a:schemeClr val="accent5">
                    <a:hueOff val="-82419"/>
                    <a:satOff val="-9513"/>
                    <a:lumOff val="-16343"/>
                  </a:schemeClr>
                </a:solidFill>
              </a:rPr>
              <a:t> of de </a:t>
            </a:r>
            <a:r>
              <a:rPr i="1" dirty="0" err="1">
                <a:solidFill>
                  <a:schemeClr val="accent5">
                    <a:hueOff val="-82419"/>
                    <a:satOff val="-9513"/>
                    <a:lumOff val="-16343"/>
                  </a:schemeClr>
                </a:solidFill>
              </a:rPr>
              <a:t>opvang</a:t>
            </a:r>
            <a:r>
              <a:rPr i="1" dirty="0">
                <a:solidFill>
                  <a:schemeClr val="accent5">
                    <a:hueOff val="-82419"/>
                    <a:satOff val="-9513"/>
                    <a:lumOff val="-16343"/>
                  </a:schemeClr>
                </a:solidFill>
              </a:rPr>
              <a:t> van </a:t>
            </a:r>
            <a:r>
              <a:rPr i="1" dirty="0" err="1">
                <a:solidFill>
                  <a:schemeClr val="accent5">
                    <a:hueOff val="-82419"/>
                    <a:satOff val="-9513"/>
                    <a:lumOff val="-16343"/>
                  </a:schemeClr>
                </a:solidFill>
              </a:rPr>
              <a:t>kwetsbare</a:t>
            </a:r>
            <a:r>
              <a:rPr i="1" dirty="0">
                <a:solidFill>
                  <a:schemeClr val="accent5">
                    <a:hueOff val="-82419"/>
                    <a:satOff val="-9513"/>
                    <a:lumOff val="-16343"/>
                  </a:schemeClr>
                </a:solidFill>
              </a:rPr>
              <a:t> </a:t>
            </a:r>
            <a:r>
              <a:rPr i="1" dirty="0" err="1">
                <a:solidFill>
                  <a:schemeClr val="accent5">
                    <a:hueOff val="-82419"/>
                    <a:satOff val="-9513"/>
                    <a:lumOff val="-16343"/>
                  </a:schemeClr>
                </a:solidFill>
              </a:rPr>
              <a:t>situaties</a:t>
            </a:r>
            <a:r>
              <a:rPr i="1" dirty="0">
                <a:solidFill>
                  <a:schemeClr val="accent5">
                    <a:hueOff val="-82419"/>
                    <a:satOff val="-9513"/>
                    <a:lumOff val="-16343"/>
                  </a:schemeClr>
                </a:solidFill>
              </a:rPr>
              <a:t>, op de </a:t>
            </a:r>
            <a:r>
              <a:rPr i="1" dirty="0" err="1">
                <a:solidFill>
                  <a:schemeClr val="accent5">
                    <a:hueOff val="-82419"/>
                    <a:satOff val="-9513"/>
                    <a:lumOff val="-16343"/>
                  </a:schemeClr>
                </a:solidFill>
              </a:rPr>
              <a:t>sociale</a:t>
            </a:r>
            <a:r>
              <a:rPr i="1" dirty="0">
                <a:solidFill>
                  <a:schemeClr val="accent5">
                    <a:hueOff val="-82419"/>
                    <a:satOff val="-9513"/>
                    <a:lumOff val="-16343"/>
                  </a:schemeClr>
                </a:solidFill>
              </a:rPr>
              <a:t> </a:t>
            </a:r>
            <a:r>
              <a:rPr i="1" dirty="0" err="1">
                <a:solidFill>
                  <a:schemeClr val="accent5">
                    <a:hueOff val="-82419"/>
                    <a:satOff val="-9513"/>
                    <a:lumOff val="-16343"/>
                  </a:schemeClr>
                </a:solidFill>
              </a:rPr>
              <a:t>ontwikkeling</a:t>
            </a:r>
            <a:r>
              <a:rPr i="1" dirty="0">
                <a:solidFill>
                  <a:schemeClr val="accent5">
                    <a:hueOff val="-82419"/>
                    <a:satOff val="-9513"/>
                    <a:lumOff val="-16343"/>
                  </a:schemeClr>
                </a:solidFill>
              </a:rPr>
              <a:t>, op de </a:t>
            </a:r>
            <a:r>
              <a:rPr i="1" dirty="0" err="1">
                <a:solidFill>
                  <a:schemeClr val="accent5">
                    <a:hueOff val="-82419"/>
                    <a:satOff val="-9513"/>
                    <a:lumOff val="-16343"/>
                  </a:schemeClr>
                </a:solidFill>
              </a:rPr>
              <a:t>opvang</a:t>
            </a:r>
            <a:r>
              <a:rPr i="1" dirty="0">
                <a:solidFill>
                  <a:schemeClr val="accent5">
                    <a:hueOff val="-82419"/>
                    <a:satOff val="-9513"/>
                    <a:lumOff val="-16343"/>
                  </a:schemeClr>
                </a:solidFill>
              </a:rPr>
              <a:t> van </a:t>
            </a:r>
            <a:r>
              <a:rPr i="1" dirty="0" err="1">
                <a:solidFill>
                  <a:schemeClr val="accent5">
                    <a:hueOff val="-82419"/>
                    <a:satOff val="-9513"/>
                    <a:lumOff val="-16343"/>
                  </a:schemeClr>
                </a:solidFill>
              </a:rPr>
              <a:t>jonge</a:t>
            </a:r>
            <a:r>
              <a:rPr i="1" dirty="0">
                <a:solidFill>
                  <a:schemeClr val="accent5">
                    <a:hueOff val="-82419"/>
                    <a:satOff val="-9513"/>
                    <a:lumOff val="-16343"/>
                  </a:schemeClr>
                </a:solidFill>
              </a:rPr>
              <a:t> </a:t>
            </a:r>
            <a:r>
              <a:rPr i="1" dirty="0" err="1">
                <a:solidFill>
                  <a:schemeClr val="accent5">
                    <a:hueOff val="-82419"/>
                    <a:satOff val="-9513"/>
                    <a:lumOff val="-16343"/>
                  </a:schemeClr>
                </a:solidFill>
              </a:rPr>
              <a:t>kinderen</a:t>
            </a:r>
            <a:r>
              <a:rPr i="1" dirty="0">
                <a:solidFill>
                  <a:schemeClr val="accent5">
                    <a:hueOff val="-82419"/>
                    <a:satOff val="-9513"/>
                    <a:lumOff val="-16343"/>
                  </a:schemeClr>
                </a:solidFill>
              </a:rPr>
              <a:t> </a:t>
            </a:r>
            <a:r>
              <a:rPr i="1" dirty="0" err="1">
                <a:solidFill>
                  <a:schemeClr val="accent5">
                    <a:hueOff val="-82419"/>
                    <a:satOff val="-9513"/>
                    <a:lumOff val="-16343"/>
                  </a:schemeClr>
                </a:solidFill>
              </a:rPr>
              <a:t>en</a:t>
            </a:r>
            <a:r>
              <a:rPr i="1" dirty="0">
                <a:solidFill>
                  <a:schemeClr val="accent5">
                    <a:hueOff val="-82419"/>
                    <a:satOff val="-9513"/>
                    <a:lumOff val="-16343"/>
                  </a:schemeClr>
                </a:solidFill>
              </a:rPr>
              <a:t> op de </a:t>
            </a:r>
            <a:r>
              <a:rPr i="1" dirty="0" err="1">
                <a:solidFill>
                  <a:schemeClr val="accent5">
                    <a:hueOff val="-82419"/>
                    <a:satOff val="-9513"/>
                    <a:lumOff val="-16343"/>
                  </a:schemeClr>
                </a:solidFill>
              </a:rPr>
              <a:t>autonomie</a:t>
            </a:r>
            <a:r>
              <a:rPr i="1" dirty="0">
                <a:solidFill>
                  <a:schemeClr val="accent5">
                    <a:hueOff val="-82419"/>
                    <a:satOff val="-9513"/>
                    <a:lumOff val="-16343"/>
                  </a:schemeClr>
                </a:solidFill>
              </a:rPr>
              <a:t> van </a:t>
            </a:r>
            <a:r>
              <a:rPr i="1" dirty="0" err="1">
                <a:solidFill>
                  <a:schemeClr val="accent5">
                    <a:hueOff val="-82419"/>
                    <a:satOff val="-9513"/>
                    <a:lumOff val="-16343"/>
                  </a:schemeClr>
                </a:solidFill>
              </a:rPr>
              <a:t>personen</a:t>
            </a:r>
            <a:r>
              <a:rPr i="1" dirty="0">
                <a:solidFill>
                  <a:schemeClr val="accent5">
                    <a:hueOff val="-82419"/>
                    <a:satOff val="-9513"/>
                    <a:lumOff val="-16343"/>
                  </a:schemeClr>
                </a:solidFill>
              </a:rPr>
              <a:t>.</a:t>
            </a:r>
            <a:r>
              <a:rPr i="1" dirty="0"/>
              <a:t> Hij is </a:t>
            </a:r>
            <a:r>
              <a:rPr i="1" dirty="0" err="1"/>
              <a:t>eveneens</a:t>
            </a:r>
            <a:r>
              <a:rPr i="1" dirty="0"/>
              <a:t> </a:t>
            </a:r>
            <a:r>
              <a:rPr i="1" dirty="0" err="1"/>
              <a:t>bevoegd</a:t>
            </a:r>
            <a:r>
              <a:rPr i="1" dirty="0"/>
              <a:t> om de </a:t>
            </a:r>
            <a:r>
              <a:rPr i="1" dirty="0" err="1"/>
              <a:t>toegang</a:t>
            </a:r>
            <a:r>
              <a:rPr i="1" dirty="0"/>
              <a:t> tot </a:t>
            </a:r>
            <a:r>
              <a:rPr i="1" dirty="0" err="1"/>
              <a:t>rechten</a:t>
            </a:r>
            <a:r>
              <a:rPr i="1" dirty="0"/>
              <a:t> </a:t>
            </a:r>
            <a:r>
              <a:rPr i="1" dirty="0" err="1"/>
              <a:t>en</a:t>
            </a:r>
            <a:r>
              <a:rPr i="1" dirty="0"/>
              <a:t> </a:t>
            </a:r>
            <a:r>
              <a:rPr i="1" dirty="0" err="1"/>
              <a:t>diensten</a:t>
            </a:r>
            <a:r>
              <a:rPr i="1" dirty="0"/>
              <a:t> van de </a:t>
            </a:r>
            <a:r>
              <a:rPr i="1" dirty="0" err="1"/>
              <a:t>doelgroepen</a:t>
            </a:r>
            <a:r>
              <a:rPr i="1" dirty="0"/>
              <a:t> </a:t>
            </a:r>
            <a:r>
              <a:rPr i="1" dirty="0" err="1"/>
              <a:t>waarvoor</a:t>
            </a:r>
            <a:r>
              <a:rPr i="1" dirty="0"/>
              <a:t> </a:t>
            </a:r>
            <a:r>
              <a:rPr i="1" dirty="0" err="1"/>
              <a:t>hij</a:t>
            </a:r>
            <a:r>
              <a:rPr i="1" dirty="0"/>
              <a:t> </a:t>
            </a:r>
            <a:r>
              <a:rPr i="1" dirty="0" err="1"/>
              <a:t>verantwoordelijk</a:t>
            </a:r>
            <a:r>
              <a:rPr i="1" dirty="0"/>
              <a:t> is </a:t>
            </a:r>
            <a:r>
              <a:rPr i="1" dirty="0" err="1"/>
              <a:t>te</a:t>
            </a:r>
            <a:r>
              <a:rPr i="1" dirty="0"/>
              <a:t> </a:t>
            </a:r>
            <a:r>
              <a:rPr i="1" dirty="0" err="1"/>
              <a:t>faciliteren</a:t>
            </a:r>
            <a:r>
              <a:rPr i="1" dirty="0"/>
              <a:t>. Hij is </a:t>
            </a:r>
            <a:r>
              <a:rPr i="1" dirty="0" err="1"/>
              <a:t>bevoegd</a:t>
            </a:r>
            <a:r>
              <a:rPr i="1" dirty="0"/>
              <a:t> om </a:t>
            </a:r>
            <a:r>
              <a:rPr i="1" dirty="0" err="1">
                <a:solidFill>
                  <a:schemeClr val="accent5">
                    <a:hueOff val="-82419"/>
                    <a:satOff val="-9513"/>
                    <a:lumOff val="-16343"/>
                  </a:schemeClr>
                </a:solidFill>
              </a:rPr>
              <a:t>solidariteit</a:t>
            </a:r>
            <a:r>
              <a:rPr i="1" dirty="0">
                <a:solidFill>
                  <a:schemeClr val="accent5">
                    <a:hueOff val="-82419"/>
                    <a:satOff val="-9513"/>
                    <a:lumOff val="-16343"/>
                  </a:schemeClr>
                </a:solidFill>
              </a:rPr>
              <a:t>, </a:t>
            </a:r>
            <a:r>
              <a:rPr i="1" dirty="0" err="1">
                <a:solidFill>
                  <a:schemeClr val="accent5">
                    <a:hueOff val="-82419"/>
                    <a:satOff val="-9513"/>
                    <a:lumOff val="-16343"/>
                  </a:schemeClr>
                </a:solidFill>
              </a:rPr>
              <a:t>territoriale</a:t>
            </a:r>
            <a:r>
              <a:rPr i="1" dirty="0">
                <a:solidFill>
                  <a:schemeClr val="accent5">
                    <a:hueOff val="-82419"/>
                    <a:satOff val="-9513"/>
                    <a:lumOff val="-16343"/>
                  </a:schemeClr>
                </a:solidFill>
              </a:rPr>
              <a:t> </a:t>
            </a:r>
            <a:r>
              <a:rPr i="1" dirty="0" err="1">
                <a:solidFill>
                  <a:schemeClr val="accent5">
                    <a:hueOff val="-82419"/>
                    <a:satOff val="-9513"/>
                    <a:lumOff val="-16343"/>
                  </a:schemeClr>
                </a:solidFill>
              </a:rPr>
              <a:t>cohesie</a:t>
            </a:r>
            <a:r>
              <a:rPr i="1" dirty="0">
                <a:solidFill>
                  <a:schemeClr val="accent5">
                    <a:hueOff val="-82419"/>
                    <a:satOff val="-9513"/>
                    <a:lumOff val="-16343"/>
                  </a:schemeClr>
                </a:solidFill>
              </a:rPr>
              <a:t> </a:t>
            </a:r>
            <a:r>
              <a:rPr i="1" dirty="0" err="1">
                <a:solidFill>
                  <a:schemeClr val="accent5">
                    <a:hueOff val="-82419"/>
                    <a:satOff val="-9513"/>
                    <a:lumOff val="-16343"/>
                  </a:schemeClr>
                </a:solidFill>
              </a:rPr>
              <a:t>en</a:t>
            </a:r>
            <a:r>
              <a:rPr i="1" dirty="0">
                <a:solidFill>
                  <a:schemeClr val="accent5">
                    <a:hueOff val="-82419"/>
                    <a:satOff val="-9513"/>
                    <a:lumOff val="-16343"/>
                  </a:schemeClr>
                </a:solidFill>
              </a:rPr>
              <a:t> de </a:t>
            </a:r>
            <a:r>
              <a:rPr i="1" dirty="0" err="1">
                <a:solidFill>
                  <a:schemeClr val="accent5">
                    <a:hueOff val="-82419"/>
                    <a:satOff val="-9513"/>
                    <a:lumOff val="-16343"/>
                  </a:schemeClr>
                </a:solidFill>
              </a:rPr>
              <a:t>toegang</a:t>
            </a:r>
            <a:r>
              <a:rPr i="1" dirty="0">
                <a:solidFill>
                  <a:schemeClr val="accent5">
                    <a:hueOff val="-82419"/>
                    <a:satOff val="-9513"/>
                    <a:lumOff val="-16343"/>
                  </a:schemeClr>
                </a:solidFill>
              </a:rPr>
              <a:t> tot </a:t>
            </a:r>
            <a:r>
              <a:rPr i="1" dirty="0" err="1">
                <a:solidFill>
                  <a:schemeClr val="accent5">
                    <a:hueOff val="-82419"/>
                    <a:satOff val="-9513"/>
                    <a:lumOff val="-16343"/>
                  </a:schemeClr>
                </a:solidFill>
              </a:rPr>
              <a:t>lokale</a:t>
            </a:r>
            <a:r>
              <a:rPr i="1" dirty="0">
                <a:solidFill>
                  <a:schemeClr val="accent5">
                    <a:hueOff val="-82419"/>
                    <a:satOff val="-9513"/>
                    <a:lumOff val="-16343"/>
                  </a:schemeClr>
                </a:solidFill>
              </a:rPr>
              <a:t> </a:t>
            </a:r>
            <a:r>
              <a:rPr i="1" dirty="0" err="1">
                <a:solidFill>
                  <a:schemeClr val="accent5">
                    <a:hueOff val="-82419"/>
                    <a:satOff val="-9513"/>
                    <a:lumOff val="-16343"/>
                  </a:schemeClr>
                </a:solidFill>
              </a:rPr>
              <a:t>gezondheidszorg</a:t>
            </a:r>
            <a:r>
              <a:rPr i="1" dirty="0">
                <a:solidFill>
                  <a:schemeClr val="accent5">
                    <a:hueOff val="-82419"/>
                    <a:satOff val="-9513"/>
                    <a:lumOff val="-16343"/>
                  </a:schemeClr>
                </a:solidFill>
              </a:rPr>
              <a:t> op het </a:t>
            </a:r>
            <a:r>
              <a:rPr i="1" dirty="0" err="1">
                <a:solidFill>
                  <a:schemeClr val="accent5">
                    <a:hueOff val="-82419"/>
                    <a:satOff val="-9513"/>
                    <a:lumOff val="-16343"/>
                  </a:schemeClr>
                </a:solidFill>
              </a:rPr>
              <a:t>departementale</a:t>
            </a:r>
            <a:r>
              <a:rPr i="1" dirty="0">
                <a:solidFill>
                  <a:schemeClr val="accent5">
                    <a:hueOff val="-82419"/>
                    <a:satOff val="-9513"/>
                    <a:lumOff val="-16343"/>
                  </a:schemeClr>
                </a:solidFill>
              </a:rPr>
              <a:t> </a:t>
            </a:r>
            <a:r>
              <a:rPr i="1" dirty="0" err="1">
                <a:solidFill>
                  <a:schemeClr val="accent5">
                    <a:hueOff val="-82419"/>
                    <a:satOff val="-9513"/>
                    <a:lumOff val="-16343"/>
                  </a:schemeClr>
                </a:solidFill>
              </a:rPr>
              <a:t>grondgebied</a:t>
            </a:r>
            <a:r>
              <a:rPr i="1" dirty="0">
                <a:solidFill>
                  <a:schemeClr val="accent5">
                    <a:hueOff val="-82419"/>
                    <a:satOff val="-9513"/>
                    <a:lumOff val="-16343"/>
                  </a:schemeClr>
                </a:solidFill>
              </a:rPr>
              <a:t> </a:t>
            </a:r>
            <a:r>
              <a:rPr i="1" dirty="0" err="1">
                <a:solidFill>
                  <a:schemeClr val="accent5">
                    <a:hueOff val="-82419"/>
                    <a:satOff val="-9513"/>
                    <a:lumOff val="-16343"/>
                  </a:schemeClr>
                </a:solidFill>
              </a:rPr>
              <a:t>te</a:t>
            </a:r>
            <a:r>
              <a:rPr i="1" dirty="0">
                <a:solidFill>
                  <a:schemeClr val="accent5">
                    <a:hueOff val="-82419"/>
                    <a:satOff val="-9513"/>
                    <a:lumOff val="-16343"/>
                  </a:schemeClr>
                </a:solidFill>
              </a:rPr>
              <a:t> </a:t>
            </a:r>
            <a:r>
              <a:rPr i="1" dirty="0" err="1">
                <a:solidFill>
                  <a:schemeClr val="accent5">
                    <a:hueOff val="-82419"/>
                    <a:satOff val="-9513"/>
                    <a:lumOff val="-16343"/>
                  </a:schemeClr>
                </a:solidFill>
              </a:rPr>
              <a:t>bevorderen</a:t>
            </a:r>
            <a:r>
              <a:rPr i="1" dirty="0"/>
              <a:t>, met respect </a:t>
            </a:r>
            <a:r>
              <a:rPr i="1" dirty="0" err="1"/>
              <a:t>voor</a:t>
            </a:r>
            <a:r>
              <a:rPr i="1" dirty="0"/>
              <a:t> de </a:t>
            </a:r>
            <a:r>
              <a:rPr i="1" dirty="0" err="1"/>
              <a:t>integriteit</a:t>
            </a:r>
            <a:r>
              <a:rPr i="1" dirty="0"/>
              <a:t>, </a:t>
            </a:r>
            <a:r>
              <a:rPr i="1" dirty="0" err="1"/>
              <a:t>autonomie</a:t>
            </a:r>
            <a:r>
              <a:rPr i="1" dirty="0"/>
              <a:t> </a:t>
            </a:r>
            <a:r>
              <a:rPr i="1" dirty="0" err="1"/>
              <a:t>en</a:t>
            </a:r>
            <a:r>
              <a:rPr i="1" dirty="0"/>
              <a:t> </a:t>
            </a:r>
            <a:r>
              <a:rPr i="1" dirty="0" err="1"/>
              <a:t>bevoegdheden</a:t>
            </a:r>
            <a:r>
              <a:rPr i="1" dirty="0"/>
              <a:t> van de </a:t>
            </a:r>
            <a:r>
              <a:rPr i="1" dirty="0" err="1"/>
              <a:t>gewesten</a:t>
            </a:r>
            <a:r>
              <a:rPr i="1" dirty="0"/>
              <a:t> </a:t>
            </a:r>
            <a:r>
              <a:rPr i="1" dirty="0" err="1"/>
              <a:t>en</a:t>
            </a:r>
            <a:r>
              <a:rPr i="1" dirty="0"/>
              <a:t> </a:t>
            </a:r>
            <a:r>
              <a:rPr i="1" dirty="0" err="1"/>
              <a:t>gemeenten</a:t>
            </a:r>
            <a:r>
              <a:rPr i="1" dirty="0"/>
              <a:t>. »</a:t>
            </a:r>
          </a:p>
          <a:p>
            <a:pPr algn="just">
              <a:defRPr sz="4800">
                <a:solidFill>
                  <a:srgbClr val="000000"/>
                </a:solidFill>
              </a:defRPr>
            </a:pPr>
            <a:r>
              <a:rPr dirty="0"/>
              <a:t> </a:t>
            </a:r>
            <a:r>
              <a:rPr sz="2700" dirty="0"/>
              <a:t>- Artikel L3211-1 van de </a:t>
            </a:r>
            <a:r>
              <a:rPr sz="2700" dirty="0" err="1"/>
              <a:t>Algemene</a:t>
            </a:r>
            <a:r>
              <a:rPr sz="2700" dirty="0"/>
              <a:t> Code van de </a:t>
            </a:r>
            <a:r>
              <a:rPr sz="2700" dirty="0" err="1"/>
              <a:t>Territoriale</a:t>
            </a:r>
            <a:r>
              <a:rPr sz="2700" dirty="0"/>
              <a:t> </a:t>
            </a:r>
            <a:r>
              <a:rPr sz="2700" dirty="0" err="1"/>
              <a:t>Besturen</a:t>
            </a:r>
            <a:r>
              <a:rPr sz="2700" dirty="0"/>
              <a:t> (</a:t>
            </a:r>
            <a:r>
              <a:rPr sz="2700" dirty="0" err="1"/>
              <a:t>hierna</a:t>
            </a:r>
            <a:r>
              <a:rPr sz="2700" dirty="0"/>
              <a:t> “CGCT”)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L’action publique locale en France"/>
          <p:cNvSpPr txBox="1">
            <a:spLocks noGrp="1"/>
          </p:cNvSpPr>
          <p:nvPr>
            <p:ph type="title"/>
          </p:nvPr>
        </p:nvSpPr>
        <p:spPr>
          <a:xfrm>
            <a:off x="1206500" y="453248"/>
            <a:ext cx="16524909"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32" name="La décentralisation : la région"/>
          <p:cNvSpPr txBox="1">
            <a:spLocks noGrp="1"/>
          </p:cNvSpPr>
          <p:nvPr>
            <p:ph type="body" idx="21"/>
          </p:nvPr>
        </p:nvSpPr>
        <p:spPr>
          <a:xfrm>
            <a:off x="1187544"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la </a:t>
            </a:r>
            <a:r>
              <a:rPr dirty="0" err="1"/>
              <a:t>région</a:t>
            </a:r>
            <a:endParaRPr dirty="0"/>
          </a:p>
        </p:txBody>
      </p:sp>
      <p:sp>
        <p:nvSpPr>
          <p:cNvPr id="233"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34" name="De decentralisatie : het gewest"/>
          <p:cNvSpPr txBox="1"/>
          <p:nvPr/>
        </p:nvSpPr>
        <p:spPr>
          <a:xfrm>
            <a:off x="1187544"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decentralisatie</a:t>
            </a:r>
            <a:r>
              <a:rPr dirty="0"/>
              <a:t> : het </a:t>
            </a:r>
            <a:r>
              <a:rPr dirty="0" err="1"/>
              <a:t>gewest</a:t>
            </a:r>
            <a:endParaRPr dirty="0"/>
          </a:p>
        </p:txBody>
      </p:sp>
      <p:sp>
        <p:nvSpPr>
          <p:cNvPr id="235" name="Leur création remonte à la France de Vichy en 1941 elles sont ensuite abolies en 1946…"/>
          <p:cNvSpPr txBox="1">
            <a:spLocks noGrp="1"/>
          </p:cNvSpPr>
          <p:nvPr>
            <p:ph type="body" sz="half" idx="1"/>
          </p:nvPr>
        </p:nvSpPr>
        <p:spPr>
          <a:xfrm>
            <a:off x="1191633" y="4856448"/>
            <a:ext cx="10981411" cy="8256012"/>
          </a:xfrm>
          <a:prstGeom prst="rect">
            <a:avLst/>
          </a:prstGeom>
        </p:spPr>
        <p:txBody>
          <a:bodyPr/>
          <a:lstStyle/>
          <a:p>
            <a:pPr marL="975360" lvl="1" indent="-487680" defTabSz="1950671">
              <a:spcBef>
                <a:spcPts val="3600"/>
              </a:spcBef>
              <a:defRPr sz="3040"/>
            </a:pPr>
            <a:r>
              <a:rPr dirty="0"/>
              <a:t>Leur </a:t>
            </a:r>
            <a:r>
              <a:rPr dirty="0" err="1"/>
              <a:t>création</a:t>
            </a:r>
            <a:r>
              <a:rPr dirty="0"/>
              <a:t> </a:t>
            </a:r>
            <a:r>
              <a:rPr dirty="0" err="1"/>
              <a:t>remonte</a:t>
            </a:r>
            <a:r>
              <a:rPr dirty="0"/>
              <a:t> à la France de Vichy </a:t>
            </a:r>
            <a:r>
              <a:rPr dirty="0" err="1"/>
              <a:t>en</a:t>
            </a:r>
            <a:r>
              <a:rPr dirty="0"/>
              <a:t> 1941 </a:t>
            </a:r>
            <a:r>
              <a:rPr dirty="0" err="1"/>
              <a:t>elles</a:t>
            </a:r>
            <a:r>
              <a:rPr dirty="0"/>
              <a:t> </a:t>
            </a:r>
            <a:r>
              <a:rPr dirty="0" err="1"/>
              <a:t>sont</a:t>
            </a:r>
            <a:r>
              <a:rPr dirty="0"/>
              <a:t> ensuite </a:t>
            </a:r>
            <a:r>
              <a:rPr dirty="0" err="1"/>
              <a:t>abolies</a:t>
            </a:r>
            <a:r>
              <a:rPr dirty="0"/>
              <a:t> </a:t>
            </a:r>
            <a:r>
              <a:rPr dirty="0" err="1"/>
              <a:t>en</a:t>
            </a:r>
            <a:r>
              <a:rPr dirty="0"/>
              <a:t> 1946</a:t>
            </a:r>
          </a:p>
          <a:p>
            <a:pPr marL="975360" lvl="1" indent="-487680" defTabSz="1950671">
              <a:spcBef>
                <a:spcPts val="3600"/>
              </a:spcBef>
              <a:defRPr sz="3040"/>
            </a:pPr>
            <a:r>
              <a:rPr dirty="0"/>
              <a:t>Leur </a:t>
            </a:r>
            <a:r>
              <a:rPr dirty="0" err="1"/>
              <a:t>rétablissement</a:t>
            </a:r>
            <a:r>
              <a:rPr dirty="0"/>
              <a:t> est </a:t>
            </a:r>
            <a:r>
              <a:rPr dirty="0" err="1"/>
              <a:t>acté</a:t>
            </a:r>
            <a:r>
              <a:rPr dirty="0"/>
              <a:t> par le </a:t>
            </a:r>
            <a:r>
              <a:rPr dirty="0" err="1"/>
              <a:t>décret</a:t>
            </a:r>
            <a:r>
              <a:rPr dirty="0"/>
              <a:t> du 2 </a:t>
            </a:r>
            <a:r>
              <a:rPr dirty="0" err="1"/>
              <a:t>juin</a:t>
            </a:r>
            <a:r>
              <a:rPr dirty="0"/>
              <a:t> 1960</a:t>
            </a:r>
          </a:p>
          <a:p>
            <a:pPr marL="975360" lvl="1" indent="-487680" defTabSz="1950671">
              <a:spcBef>
                <a:spcPts val="3600"/>
              </a:spcBef>
              <a:defRPr sz="3040"/>
            </a:pPr>
            <a:r>
              <a:rPr dirty="0"/>
              <a:t>Le 27 </a:t>
            </a:r>
            <a:r>
              <a:rPr dirty="0" err="1"/>
              <a:t>avril</a:t>
            </a:r>
            <a:r>
              <a:rPr dirty="0"/>
              <a:t> 1969 les français </a:t>
            </a:r>
            <a:r>
              <a:rPr dirty="0" err="1"/>
              <a:t>votent</a:t>
            </a:r>
            <a:r>
              <a:rPr dirty="0"/>
              <a:t> </a:t>
            </a:r>
            <a:r>
              <a:rPr dirty="0" err="1"/>
              <a:t>contre</a:t>
            </a:r>
            <a:r>
              <a:rPr dirty="0"/>
              <a:t> le </a:t>
            </a:r>
            <a:r>
              <a:rPr dirty="0" err="1"/>
              <a:t>référendum</a:t>
            </a:r>
            <a:r>
              <a:rPr dirty="0"/>
              <a:t> </a:t>
            </a:r>
            <a:r>
              <a:rPr dirty="0" err="1"/>
              <a:t>comprenant</a:t>
            </a:r>
            <a:r>
              <a:rPr dirty="0"/>
              <a:t> </a:t>
            </a:r>
            <a:r>
              <a:rPr dirty="0" err="1"/>
              <a:t>notamment</a:t>
            </a:r>
            <a:r>
              <a:rPr dirty="0"/>
              <a:t> la </a:t>
            </a:r>
            <a:r>
              <a:rPr dirty="0" err="1"/>
              <a:t>création</a:t>
            </a:r>
            <a:r>
              <a:rPr dirty="0"/>
              <a:t> de </a:t>
            </a:r>
            <a:r>
              <a:rPr dirty="0" err="1"/>
              <a:t>collectivités</a:t>
            </a:r>
            <a:r>
              <a:rPr dirty="0"/>
              <a:t> </a:t>
            </a:r>
            <a:r>
              <a:rPr dirty="0" err="1"/>
              <a:t>régionales</a:t>
            </a:r>
            <a:r>
              <a:rPr dirty="0"/>
              <a:t> avec la </a:t>
            </a:r>
            <a:r>
              <a:rPr dirty="0" err="1"/>
              <a:t>personnalité</a:t>
            </a:r>
            <a:r>
              <a:rPr dirty="0"/>
              <a:t> </a:t>
            </a:r>
            <a:r>
              <a:rPr dirty="0" err="1"/>
              <a:t>juridique</a:t>
            </a:r>
            <a:endParaRPr dirty="0"/>
          </a:p>
          <a:p>
            <a:pPr marL="975360" lvl="1" indent="-487680" defTabSz="1950671">
              <a:spcBef>
                <a:spcPts val="3600"/>
              </a:spcBef>
              <a:defRPr sz="3040"/>
            </a:pPr>
            <a:r>
              <a:rPr dirty="0"/>
              <a:t>Développement des </a:t>
            </a:r>
            <a:r>
              <a:rPr dirty="0" err="1"/>
              <a:t>établissements</a:t>
            </a:r>
            <a:r>
              <a:rPr dirty="0"/>
              <a:t> publics </a:t>
            </a:r>
            <a:r>
              <a:rPr dirty="0" err="1"/>
              <a:t>régionaux</a:t>
            </a:r>
            <a:r>
              <a:rPr dirty="0"/>
              <a:t> entre 1970 et 1973</a:t>
            </a:r>
          </a:p>
          <a:p>
            <a:pPr marL="975360" lvl="1" indent="-487680" defTabSz="1950671">
              <a:spcBef>
                <a:spcPts val="3600"/>
              </a:spcBef>
              <a:defRPr sz="3040"/>
            </a:pPr>
            <a:r>
              <a:rPr dirty="0"/>
              <a:t>La </a:t>
            </a:r>
            <a:r>
              <a:rPr dirty="0" err="1"/>
              <a:t>création</a:t>
            </a:r>
            <a:r>
              <a:rPr dirty="0"/>
              <a:t> de </a:t>
            </a:r>
            <a:r>
              <a:rPr dirty="0" err="1"/>
              <a:t>nouvelles</a:t>
            </a:r>
            <a:r>
              <a:rPr dirty="0"/>
              <a:t> </a:t>
            </a:r>
            <a:r>
              <a:rPr dirty="0" err="1"/>
              <a:t>collectivités</a:t>
            </a:r>
            <a:r>
              <a:rPr dirty="0"/>
              <a:t> </a:t>
            </a:r>
            <a:r>
              <a:rPr dirty="0" err="1"/>
              <a:t>territoriales</a:t>
            </a:r>
            <a:r>
              <a:rPr dirty="0"/>
              <a:t> les « </a:t>
            </a:r>
            <a:r>
              <a:rPr dirty="0" err="1"/>
              <a:t>régions</a:t>
            </a:r>
            <a:r>
              <a:rPr dirty="0"/>
              <a:t> » est </a:t>
            </a:r>
            <a:r>
              <a:rPr dirty="0" err="1"/>
              <a:t>entériné</a:t>
            </a:r>
            <a:r>
              <a:rPr dirty="0"/>
              <a:t> par </a:t>
            </a:r>
            <a:r>
              <a:rPr dirty="0" err="1"/>
              <a:t>l’Acte</a:t>
            </a:r>
            <a:r>
              <a:rPr dirty="0"/>
              <a:t> I de la </a:t>
            </a:r>
            <a:r>
              <a:rPr dirty="0" err="1"/>
              <a:t>décentralisation</a:t>
            </a:r>
            <a:r>
              <a:rPr dirty="0"/>
              <a:t> </a:t>
            </a:r>
            <a:r>
              <a:rPr dirty="0" err="1"/>
              <a:t>en</a:t>
            </a:r>
            <a:r>
              <a:rPr dirty="0"/>
              <a:t> 1982 </a:t>
            </a:r>
          </a:p>
          <a:p>
            <a:pPr marL="975360" lvl="1" indent="-487680" defTabSz="1950671">
              <a:spcBef>
                <a:spcPts val="3600"/>
              </a:spcBef>
              <a:defRPr sz="3040"/>
            </a:pPr>
            <a:r>
              <a:rPr dirty="0"/>
              <a:t>Une </a:t>
            </a:r>
            <a:r>
              <a:rPr dirty="0" err="1"/>
              <a:t>réforme</a:t>
            </a:r>
            <a:r>
              <a:rPr dirty="0"/>
              <a:t> des « </a:t>
            </a:r>
            <a:r>
              <a:rPr dirty="0" err="1"/>
              <a:t>nouvelles</a:t>
            </a:r>
            <a:r>
              <a:rPr dirty="0"/>
              <a:t> </a:t>
            </a:r>
            <a:r>
              <a:rPr dirty="0" err="1"/>
              <a:t>régions</a:t>
            </a:r>
            <a:r>
              <a:rPr dirty="0"/>
              <a:t> » a lieu sous la </a:t>
            </a:r>
            <a:r>
              <a:rPr dirty="0" err="1"/>
              <a:t>présidence</a:t>
            </a:r>
            <a:r>
              <a:rPr dirty="0"/>
              <a:t> de François Hollande </a:t>
            </a:r>
            <a:r>
              <a:rPr dirty="0" err="1"/>
              <a:t>en</a:t>
            </a:r>
            <a:r>
              <a:rPr dirty="0"/>
              <a:t> 2015</a:t>
            </a:r>
          </a:p>
        </p:txBody>
      </p:sp>
      <p:sp>
        <p:nvSpPr>
          <p:cNvPr id="236" name="Hun oprichting gaat terug tot het Frankrijk van Vichy in 1941; zij worden vervolgens afgeschaft in 1946…"/>
          <p:cNvSpPr txBox="1"/>
          <p:nvPr/>
        </p:nvSpPr>
        <p:spPr>
          <a:xfrm>
            <a:off x="12210956" y="4856448"/>
            <a:ext cx="10981411"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975360" lvl="1" indent="-487680" algn="l" defTabSz="1950671">
              <a:lnSpc>
                <a:spcPct val="90000"/>
              </a:lnSpc>
              <a:spcBef>
                <a:spcPts val="3600"/>
              </a:spcBef>
              <a:buSzPct val="123000"/>
              <a:buChar char="•"/>
              <a:defRPr sz="3040">
                <a:solidFill>
                  <a:srgbClr val="000000"/>
                </a:solidFill>
              </a:defRPr>
            </a:pPr>
            <a:r>
              <a:rPr dirty="0"/>
              <a:t>Hun </a:t>
            </a:r>
            <a:r>
              <a:rPr dirty="0" err="1"/>
              <a:t>oprichting</a:t>
            </a:r>
            <a:r>
              <a:rPr dirty="0"/>
              <a:t> </a:t>
            </a:r>
            <a:r>
              <a:rPr dirty="0" err="1"/>
              <a:t>gaat</a:t>
            </a:r>
            <a:r>
              <a:rPr dirty="0"/>
              <a:t> </a:t>
            </a:r>
            <a:r>
              <a:rPr dirty="0" err="1"/>
              <a:t>terug</a:t>
            </a:r>
            <a:r>
              <a:rPr dirty="0"/>
              <a:t> tot het Frankrijk van Vichy in 1941; </a:t>
            </a:r>
            <a:r>
              <a:rPr dirty="0" err="1"/>
              <a:t>zij</a:t>
            </a:r>
            <a:r>
              <a:rPr dirty="0"/>
              <a:t> </a:t>
            </a:r>
            <a:r>
              <a:rPr dirty="0" err="1"/>
              <a:t>worden</a:t>
            </a:r>
            <a:r>
              <a:rPr dirty="0"/>
              <a:t> </a:t>
            </a:r>
            <a:r>
              <a:rPr dirty="0" err="1"/>
              <a:t>vervolgens</a:t>
            </a:r>
            <a:r>
              <a:rPr dirty="0"/>
              <a:t> </a:t>
            </a:r>
            <a:r>
              <a:rPr dirty="0" err="1"/>
              <a:t>afgeschaft</a:t>
            </a:r>
            <a:r>
              <a:rPr dirty="0"/>
              <a:t> in 1946</a:t>
            </a:r>
          </a:p>
          <a:p>
            <a:pPr marL="975360" lvl="1" indent="-487680" algn="l" defTabSz="1950671">
              <a:lnSpc>
                <a:spcPct val="90000"/>
              </a:lnSpc>
              <a:spcBef>
                <a:spcPts val="3600"/>
              </a:spcBef>
              <a:buSzPct val="123000"/>
              <a:buChar char="•"/>
              <a:defRPr sz="3040">
                <a:solidFill>
                  <a:srgbClr val="000000"/>
                </a:solidFill>
              </a:defRPr>
            </a:pPr>
            <a:r>
              <a:rPr dirty="0"/>
              <a:t>Hun </a:t>
            </a:r>
            <a:r>
              <a:rPr dirty="0" err="1"/>
              <a:t>herinvoering</a:t>
            </a:r>
            <a:r>
              <a:rPr dirty="0"/>
              <a:t> </a:t>
            </a:r>
            <a:r>
              <a:rPr dirty="0" err="1"/>
              <a:t>wordt</a:t>
            </a:r>
            <a:r>
              <a:rPr dirty="0"/>
              <a:t> </a:t>
            </a:r>
            <a:r>
              <a:rPr dirty="0" err="1"/>
              <a:t>vastgesteld</a:t>
            </a:r>
            <a:r>
              <a:rPr dirty="0"/>
              <a:t> </a:t>
            </a:r>
            <a:r>
              <a:rPr dirty="0" err="1"/>
              <a:t>bij</a:t>
            </a:r>
            <a:r>
              <a:rPr dirty="0"/>
              <a:t> het </a:t>
            </a:r>
            <a:r>
              <a:rPr dirty="0" err="1"/>
              <a:t>besluit</a:t>
            </a:r>
            <a:r>
              <a:rPr dirty="0"/>
              <a:t> van 2 </a:t>
            </a:r>
            <a:r>
              <a:rPr dirty="0" err="1"/>
              <a:t>juni</a:t>
            </a:r>
            <a:r>
              <a:rPr dirty="0"/>
              <a:t> 1960</a:t>
            </a:r>
          </a:p>
          <a:p>
            <a:pPr marL="975360" lvl="1" indent="-487680" algn="l" defTabSz="1950671">
              <a:lnSpc>
                <a:spcPct val="90000"/>
              </a:lnSpc>
              <a:spcBef>
                <a:spcPts val="3600"/>
              </a:spcBef>
              <a:buSzPct val="123000"/>
              <a:buChar char="•"/>
              <a:defRPr sz="3040">
                <a:solidFill>
                  <a:srgbClr val="000000"/>
                </a:solidFill>
              </a:defRPr>
            </a:pPr>
            <a:r>
              <a:rPr dirty="0"/>
              <a:t>Op 27 </a:t>
            </a:r>
            <a:r>
              <a:rPr dirty="0" err="1"/>
              <a:t>april</a:t>
            </a:r>
            <a:r>
              <a:rPr dirty="0"/>
              <a:t> 1969 </a:t>
            </a:r>
            <a:r>
              <a:rPr dirty="0" err="1"/>
              <a:t>stemmen</a:t>
            </a:r>
            <a:r>
              <a:rPr dirty="0"/>
              <a:t> de Fransen </a:t>
            </a:r>
            <a:r>
              <a:rPr dirty="0" err="1"/>
              <a:t>tegen</a:t>
            </a:r>
            <a:r>
              <a:rPr dirty="0"/>
              <a:t> het referendum </a:t>
            </a:r>
            <a:r>
              <a:rPr dirty="0" err="1"/>
              <a:t>dat</a:t>
            </a:r>
            <a:r>
              <a:rPr dirty="0"/>
              <a:t> </a:t>
            </a:r>
            <a:r>
              <a:rPr dirty="0" err="1"/>
              <a:t>onder</a:t>
            </a:r>
            <a:r>
              <a:rPr dirty="0"/>
              <a:t> </a:t>
            </a:r>
            <a:r>
              <a:rPr dirty="0" err="1"/>
              <a:t>meer</a:t>
            </a:r>
            <a:r>
              <a:rPr dirty="0"/>
              <a:t> de </a:t>
            </a:r>
            <a:r>
              <a:rPr dirty="0" err="1"/>
              <a:t>oprichting</a:t>
            </a:r>
            <a:r>
              <a:rPr dirty="0"/>
              <a:t> van </a:t>
            </a:r>
            <a:r>
              <a:rPr dirty="0" err="1"/>
              <a:t>regionale</a:t>
            </a:r>
            <a:r>
              <a:rPr dirty="0"/>
              <a:t> </a:t>
            </a:r>
            <a:r>
              <a:rPr dirty="0" err="1"/>
              <a:t>territoriale</a:t>
            </a:r>
            <a:r>
              <a:rPr dirty="0"/>
              <a:t> </a:t>
            </a:r>
            <a:r>
              <a:rPr dirty="0" err="1"/>
              <a:t>besturen</a:t>
            </a:r>
            <a:r>
              <a:rPr dirty="0"/>
              <a:t> met </a:t>
            </a:r>
            <a:r>
              <a:rPr dirty="0" err="1"/>
              <a:t>rechtspersoonlijkheid</a:t>
            </a:r>
            <a:r>
              <a:rPr dirty="0"/>
              <a:t> </a:t>
            </a:r>
            <a:r>
              <a:rPr dirty="0" err="1"/>
              <a:t>omvat</a:t>
            </a:r>
            <a:endParaRPr dirty="0"/>
          </a:p>
          <a:p>
            <a:pPr marL="975360" lvl="1" indent="-487680" algn="l" defTabSz="1950671">
              <a:lnSpc>
                <a:spcPct val="90000"/>
              </a:lnSpc>
              <a:spcBef>
                <a:spcPts val="3600"/>
              </a:spcBef>
              <a:buSzPct val="123000"/>
              <a:buChar char="•"/>
              <a:defRPr sz="3040">
                <a:solidFill>
                  <a:srgbClr val="000000"/>
                </a:solidFill>
              </a:defRPr>
            </a:pPr>
            <a:r>
              <a:rPr dirty="0"/>
              <a:t>De </a:t>
            </a:r>
            <a:r>
              <a:rPr dirty="0" err="1"/>
              <a:t>ontwikkeling</a:t>
            </a:r>
            <a:r>
              <a:rPr dirty="0"/>
              <a:t> van de </a:t>
            </a:r>
            <a:r>
              <a:rPr dirty="0" err="1"/>
              <a:t>regionale</a:t>
            </a:r>
            <a:r>
              <a:rPr dirty="0"/>
              <a:t> </a:t>
            </a:r>
            <a:r>
              <a:rPr dirty="0" err="1"/>
              <a:t>openbare</a:t>
            </a:r>
            <a:r>
              <a:rPr dirty="0"/>
              <a:t> </a:t>
            </a:r>
            <a:r>
              <a:rPr dirty="0" err="1"/>
              <a:t>instellingen</a:t>
            </a:r>
            <a:r>
              <a:rPr dirty="0"/>
              <a:t> </a:t>
            </a:r>
            <a:r>
              <a:rPr dirty="0" err="1"/>
              <a:t>tussen</a:t>
            </a:r>
            <a:r>
              <a:rPr dirty="0"/>
              <a:t> 1970 </a:t>
            </a:r>
            <a:r>
              <a:rPr dirty="0" err="1"/>
              <a:t>en</a:t>
            </a:r>
            <a:r>
              <a:rPr dirty="0"/>
              <a:t> 1973</a:t>
            </a:r>
          </a:p>
          <a:p>
            <a:pPr marL="975360" lvl="1" indent="-487680" algn="l" defTabSz="1950671">
              <a:lnSpc>
                <a:spcPct val="90000"/>
              </a:lnSpc>
              <a:spcBef>
                <a:spcPts val="3600"/>
              </a:spcBef>
              <a:buSzPct val="123000"/>
              <a:buChar char="•"/>
              <a:defRPr sz="3040">
                <a:solidFill>
                  <a:srgbClr val="000000"/>
                </a:solidFill>
              </a:defRPr>
            </a:pPr>
            <a:r>
              <a:rPr dirty="0"/>
              <a:t>De </a:t>
            </a:r>
            <a:r>
              <a:rPr dirty="0" err="1"/>
              <a:t>oprichting</a:t>
            </a:r>
            <a:r>
              <a:rPr dirty="0"/>
              <a:t> van </a:t>
            </a:r>
            <a:r>
              <a:rPr dirty="0" err="1"/>
              <a:t>nieuwe</a:t>
            </a:r>
            <a:r>
              <a:rPr dirty="0"/>
              <a:t> </a:t>
            </a:r>
            <a:r>
              <a:rPr dirty="0" err="1"/>
              <a:t>territoriale</a:t>
            </a:r>
            <a:r>
              <a:rPr dirty="0"/>
              <a:t> </a:t>
            </a:r>
            <a:r>
              <a:rPr dirty="0" err="1"/>
              <a:t>besturen</a:t>
            </a:r>
            <a:r>
              <a:rPr dirty="0"/>
              <a:t>, de “</a:t>
            </a:r>
            <a:r>
              <a:rPr dirty="0" err="1"/>
              <a:t>gewesten</a:t>
            </a:r>
            <a:r>
              <a:rPr dirty="0"/>
              <a:t>”, </a:t>
            </a:r>
            <a:r>
              <a:rPr dirty="0" err="1"/>
              <a:t>wordt</a:t>
            </a:r>
            <a:r>
              <a:rPr dirty="0"/>
              <a:t> </a:t>
            </a:r>
            <a:r>
              <a:rPr dirty="0" err="1"/>
              <a:t>bekrachtigd</a:t>
            </a:r>
            <a:r>
              <a:rPr dirty="0"/>
              <a:t> door </a:t>
            </a:r>
            <a:r>
              <a:rPr dirty="0" err="1"/>
              <a:t>Akte</a:t>
            </a:r>
            <a:r>
              <a:rPr dirty="0"/>
              <a:t> I van de </a:t>
            </a:r>
            <a:r>
              <a:rPr dirty="0" err="1"/>
              <a:t>decentralisatie</a:t>
            </a:r>
            <a:r>
              <a:rPr dirty="0"/>
              <a:t> in 1982</a:t>
            </a:r>
          </a:p>
          <a:p>
            <a:pPr marL="975360" lvl="1" indent="-487680" algn="l" defTabSz="1950671">
              <a:lnSpc>
                <a:spcPct val="90000"/>
              </a:lnSpc>
              <a:spcBef>
                <a:spcPts val="3600"/>
              </a:spcBef>
              <a:buSzPct val="123000"/>
              <a:buChar char="•"/>
              <a:defRPr sz="3040">
                <a:solidFill>
                  <a:srgbClr val="000000"/>
                </a:solidFill>
              </a:defRPr>
            </a:pPr>
            <a:r>
              <a:rPr dirty="0"/>
              <a:t>Een </a:t>
            </a:r>
            <a:r>
              <a:rPr dirty="0" err="1"/>
              <a:t>hervorming</a:t>
            </a:r>
            <a:r>
              <a:rPr dirty="0"/>
              <a:t> van de “</a:t>
            </a:r>
            <a:r>
              <a:rPr dirty="0" err="1"/>
              <a:t>nieuwe</a:t>
            </a:r>
            <a:r>
              <a:rPr dirty="0"/>
              <a:t> </a:t>
            </a:r>
            <a:r>
              <a:rPr dirty="0" err="1"/>
              <a:t>gewesten</a:t>
            </a:r>
            <a:r>
              <a:rPr dirty="0"/>
              <a:t>” </a:t>
            </a:r>
            <a:r>
              <a:rPr dirty="0" err="1"/>
              <a:t>vindt</a:t>
            </a:r>
            <a:r>
              <a:rPr dirty="0"/>
              <a:t> </a:t>
            </a:r>
            <a:r>
              <a:rPr dirty="0" err="1"/>
              <a:t>plaats</a:t>
            </a:r>
            <a:r>
              <a:rPr dirty="0"/>
              <a:t> </a:t>
            </a:r>
            <a:r>
              <a:rPr dirty="0" err="1"/>
              <a:t>onder</a:t>
            </a:r>
            <a:r>
              <a:rPr dirty="0"/>
              <a:t> het </a:t>
            </a:r>
            <a:r>
              <a:rPr dirty="0" err="1"/>
              <a:t>presidentschap</a:t>
            </a:r>
            <a:r>
              <a:rPr dirty="0"/>
              <a:t> van François Hollande in 2015</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FR01_France_Administrative_REGIONS2021.jpg" descr="FR01_France_Administrative_REGIONS2021.jpg"/>
          <p:cNvPicPr>
            <a:picLocks noChangeAspect="1"/>
          </p:cNvPicPr>
          <p:nvPr/>
        </p:nvPicPr>
        <p:blipFill>
          <a:blip r:embed="rId2"/>
          <a:srcRect t="5511" b="32961"/>
          <a:stretch>
            <a:fillRect/>
          </a:stretch>
        </p:blipFill>
        <p:spPr>
          <a:xfrm>
            <a:off x="14472760" y="4978497"/>
            <a:ext cx="9476786" cy="8386604"/>
          </a:xfrm>
          <a:prstGeom prst="rect">
            <a:avLst/>
          </a:prstGeom>
          <a:ln w="12700">
            <a:miter lim="400000"/>
          </a:ln>
        </p:spPr>
      </p:pic>
      <p:pic>
        <p:nvPicPr>
          <p:cNvPr id="239" name="carte-anciennes-regions-francaises.jpeg" descr="carte-anciennes-regions-francaises.jpeg"/>
          <p:cNvPicPr>
            <a:picLocks noChangeAspect="1"/>
          </p:cNvPicPr>
          <p:nvPr/>
        </p:nvPicPr>
        <p:blipFill>
          <a:blip r:embed="rId3"/>
          <a:stretch>
            <a:fillRect/>
          </a:stretch>
        </p:blipFill>
        <p:spPr>
          <a:xfrm>
            <a:off x="706130" y="4978497"/>
            <a:ext cx="8396677" cy="8386799"/>
          </a:xfrm>
          <a:prstGeom prst="rect">
            <a:avLst/>
          </a:prstGeom>
          <a:ln w="12700">
            <a:miter lim="400000"/>
          </a:ln>
        </p:spPr>
      </p:pic>
      <p:sp>
        <p:nvSpPr>
          <p:cNvPr id="240" name="Flèche"/>
          <p:cNvSpPr/>
          <p:nvPr/>
        </p:nvSpPr>
        <p:spPr>
          <a:xfrm>
            <a:off x="9303229" y="8536878"/>
            <a:ext cx="4969109"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1"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242" name="La décentralisation : la région"/>
          <p:cNvSpPr txBox="1">
            <a:spLocks noGrp="1"/>
          </p:cNvSpPr>
          <p:nvPr>
            <p:ph type="body" idx="21"/>
          </p:nvPr>
        </p:nvSpPr>
        <p:spPr>
          <a:xfrm>
            <a:off x="1206500" y="1169830"/>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la </a:t>
            </a:r>
            <a:r>
              <a:rPr dirty="0" err="1"/>
              <a:t>région</a:t>
            </a:r>
            <a:endParaRPr dirty="0"/>
          </a:p>
        </p:txBody>
      </p:sp>
      <p:sp>
        <p:nvSpPr>
          <p:cNvPr id="243"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44" name="De decentralisatie : het gewest"/>
          <p:cNvSpPr txBox="1"/>
          <p:nvPr/>
        </p:nvSpPr>
        <p:spPr>
          <a:xfrm>
            <a:off x="1206500"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decentralisatie : het gewest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L’action publique locale en France"/>
          <p:cNvSpPr txBox="1">
            <a:spLocks noGrp="1"/>
          </p:cNvSpPr>
          <p:nvPr>
            <p:ph type="title"/>
          </p:nvPr>
        </p:nvSpPr>
        <p:spPr>
          <a:xfrm>
            <a:off x="1206500" y="453248"/>
            <a:ext cx="16485152"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47" name="La décentralisation : les établissements et les entreprises publics locaux"/>
          <p:cNvSpPr txBox="1">
            <a:spLocks noGrp="1"/>
          </p:cNvSpPr>
          <p:nvPr>
            <p:ph type="body" idx="21"/>
          </p:nvPr>
        </p:nvSpPr>
        <p:spPr>
          <a:xfrm>
            <a:off x="1206500" y="1262267"/>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7244">
              <a:defRPr sz="4950"/>
            </a:lvl1pPr>
          </a:lstStyle>
          <a:p>
            <a:r>
              <a:rPr dirty="0"/>
              <a:t>La </a:t>
            </a:r>
            <a:r>
              <a:rPr dirty="0" err="1"/>
              <a:t>décentralisation</a:t>
            </a:r>
            <a:r>
              <a:rPr dirty="0"/>
              <a:t> : les </a:t>
            </a:r>
            <a:r>
              <a:rPr dirty="0" err="1"/>
              <a:t>établissements</a:t>
            </a:r>
            <a:r>
              <a:rPr dirty="0"/>
              <a:t> et les </a:t>
            </a:r>
            <a:r>
              <a:rPr dirty="0" err="1"/>
              <a:t>entreprises</a:t>
            </a:r>
            <a:r>
              <a:rPr dirty="0"/>
              <a:t> publics </a:t>
            </a:r>
            <a:r>
              <a:rPr dirty="0" err="1"/>
              <a:t>locaux</a:t>
            </a:r>
            <a:endParaRPr dirty="0"/>
          </a:p>
        </p:txBody>
      </p:sp>
      <p:sp>
        <p:nvSpPr>
          <p:cNvPr id="248"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49" name="De decentralisatie : de lokale publiekrechtelijke instellingen en ondernemingen"/>
          <p:cNvSpPr txBox="1"/>
          <p:nvPr/>
        </p:nvSpPr>
        <p:spPr>
          <a:xfrm>
            <a:off x="1206499" y="3260554"/>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751205">
              <a:defRPr sz="4550" b="1">
                <a:solidFill>
                  <a:srgbClr val="000000"/>
                </a:solidFill>
              </a:defRPr>
            </a:lvl1pPr>
          </a:lstStyle>
          <a:p>
            <a:r>
              <a:rPr dirty="0"/>
              <a:t>De </a:t>
            </a:r>
            <a:r>
              <a:rPr dirty="0" err="1"/>
              <a:t>decentralisatie</a:t>
            </a:r>
            <a:r>
              <a:rPr dirty="0"/>
              <a:t> : de </a:t>
            </a:r>
            <a:r>
              <a:rPr dirty="0" err="1"/>
              <a:t>lokale</a:t>
            </a:r>
            <a:r>
              <a:rPr dirty="0"/>
              <a:t> </a:t>
            </a:r>
            <a:r>
              <a:rPr dirty="0" err="1"/>
              <a:t>publiekrechtelijke</a:t>
            </a:r>
            <a:r>
              <a:rPr dirty="0"/>
              <a:t> </a:t>
            </a:r>
            <a:r>
              <a:rPr dirty="0" err="1"/>
              <a:t>instellingen</a:t>
            </a:r>
            <a:r>
              <a:rPr dirty="0"/>
              <a:t> </a:t>
            </a:r>
            <a:r>
              <a:rPr dirty="0" err="1"/>
              <a:t>en</a:t>
            </a:r>
            <a:r>
              <a:rPr dirty="0"/>
              <a:t> </a:t>
            </a:r>
            <a:r>
              <a:rPr dirty="0" err="1"/>
              <a:t>ondernemingen</a:t>
            </a:r>
            <a:endParaRPr dirty="0"/>
          </a:p>
        </p:txBody>
      </p:sp>
      <p:pic>
        <p:nvPicPr>
          <p:cNvPr id="250" name="1 376 Epl en activité-5 (glissés).pdf" descr="1 376 Epl en activité-5 (glissés).pdf"/>
          <p:cNvPicPr>
            <a:picLocks noChangeAspect="1"/>
          </p:cNvPicPr>
          <p:nvPr/>
        </p:nvPicPr>
        <p:blipFill>
          <a:blip r:embed="rId2"/>
          <a:srcRect l="1655" r="46893"/>
          <a:stretch>
            <a:fillRect/>
          </a:stretch>
        </p:blipFill>
        <p:spPr>
          <a:xfrm>
            <a:off x="2677695" y="4487253"/>
            <a:ext cx="8127094" cy="8885242"/>
          </a:xfrm>
          <a:prstGeom prst="rect">
            <a:avLst/>
          </a:prstGeom>
          <a:ln w="12700">
            <a:miter lim="400000"/>
          </a:ln>
        </p:spPr>
      </p:pic>
      <p:pic>
        <p:nvPicPr>
          <p:cNvPr id="251" name="1 376 Epl en activité-5 (glissés).pdf" descr="1 376 Epl en activité-5 (glissés).pdf"/>
          <p:cNvPicPr>
            <a:picLocks noChangeAspect="1"/>
          </p:cNvPicPr>
          <p:nvPr/>
        </p:nvPicPr>
        <p:blipFill>
          <a:blip r:embed="rId3"/>
          <a:srcRect l="18434" r="21518"/>
          <a:stretch>
            <a:fillRect/>
          </a:stretch>
        </p:blipFill>
        <p:spPr>
          <a:xfrm>
            <a:off x="13579098" y="4487253"/>
            <a:ext cx="9484789" cy="8885073"/>
          </a:xfrm>
          <a:prstGeom prst="rect">
            <a:avLst/>
          </a:prstGeom>
          <a:ln w="12700">
            <a:miter lim="400000"/>
          </a:ln>
        </p:spPr>
      </p:pic>
      <p:sp>
        <p:nvSpPr>
          <p:cNvPr id="252" name="Ligne"/>
          <p:cNvSpPr/>
          <p:nvPr/>
        </p:nvSpPr>
        <p:spPr>
          <a:xfrm flipV="1">
            <a:off x="12191999" y="4766677"/>
            <a:ext cx="1" cy="7219666"/>
          </a:xfrm>
          <a:prstGeom prst="line">
            <a:avLst/>
          </a:prstGeom>
          <a:ln w="25400">
            <a:solidFill>
              <a:srgbClr val="000000"/>
            </a:solidFill>
            <a:miter lim="400000"/>
          </a:ln>
        </p:spPr>
        <p:txBody>
          <a:bodyPr lIns="50800" tIns="50800" rIns="50800" bIns="50800" anchor="ctr"/>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L’action publique locale en France"/>
          <p:cNvSpPr txBox="1">
            <a:spLocks noGrp="1"/>
          </p:cNvSpPr>
          <p:nvPr>
            <p:ph type="title"/>
          </p:nvPr>
        </p:nvSpPr>
        <p:spPr>
          <a:xfrm>
            <a:off x="1206500" y="453248"/>
            <a:ext cx="16544787"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55" name="La décentralisation : les établissements et les entreprises publics locaux"/>
          <p:cNvSpPr txBox="1">
            <a:spLocks noGrp="1"/>
          </p:cNvSpPr>
          <p:nvPr>
            <p:ph type="body" idx="21"/>
          </p:nvPr>
        </p:nvSpPr>
        <p:spPr>
          <a:xfrm>
            <a:off x="1242690" y="1256373"/>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7244">
              <a:defRPr sz="4950"/>
            </a:lvl1pPr>
          </a:lstStyle>
          <a:p>
            <a:r>
              <a:rPr dirty="0"/>
              <a:t>La </a:t>
            </a:r>
            <a:r>
              <a:rPr dirty="0" err="1"/>
              <a:t>décentralisation</a:t>
            </a:r>
            <a:r>
              <a:rPr dirty="0"/>
              <a:t> : les </a:t>
            </a:r>
            <a:r>
              <a:rPr dirty="0" err="1"/>
              <a:t>établissements</a:t>
            </a:r>
            <a:r>
              <a:rPr dirty="0"/>
              <a:t> et les </a:t>
            </a:r>
            <a:r>
              <a:rPr dirty="0" err="1"/>
              <a:t>entreprises</a:t>
            </a:r>
            <a:r>
              <a:rPr dirty="0"/>
              <a:t> publics </a:t>
            </a:r>
            <a:r>
              <a:rPr dirty="0" err="1"/>
              <a:t>locaux</a:t>
            </a:r>
            <a:endParaRPr dirty="0"/>
          </a:p>
        </p:txBody>
      </p:sp>
      <p:sp>
        <p:nvSpPr>
          <p:cNvPr id="256"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57" name="De decentralisatie : de lokale publiekrechtelijke instellingen en ondernemingen"/>
          <p:cNvSpPr txBox="1"/>
          <p:nvPr/>
        </p:nvSpPr>
        <p:spPr>
          <a:xfrm>
            <a:off x="1206500" y="32477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751205">
              <a:defRPr sz="4550" b="1">
                <a:solidFill>
                  <a:srgbClr val="000000"/>
                </a:solidFill>
              </a:defRPr>
            </a:lvl1pPr>
          </a:lstStyle>
          <a:p>
            <a:r>
              <a:rPr dirty="0"/>
              <a:t>De </a:t>
            </a:r>
            <a:r>
              <a:rPr dirty="0" err="1"/>
              <a:t>decentralisatie</a:t>
            </a:r>
            <a:r>
              <a:rPr dirty="0"/>
              <a:t> : de </a:t>
            </a:r>
            <a:r>
              <a:rPr dirty="0" err="1"/>
              <a:t>lokale</a:t>
            </a:r>
            <a:r>
              <a:rPr dirty="0"/>
              <a:t> </a:t>
            </a:r>
            <a:r>
              <a:rPr dirty="0" err="1"/>
              <a:t>publiekrechtelijke</a:t>
            </a:r>
            <a:r>
              <a:rPr dirty="0"/>
              <a:t> </a:t>
            </a:r>
            <a:r>
              <a:rPr dirty="0" err="1"/>
              <a:t>instellingen</a:t>
            </a:r>
            <a:r>
              <a:rPr dirty="0"/>
              <a:t> </a:t>
            </a:r>
            <a:r>
              <a:rPr dirty="0" err="1"/>
              <a:t>en</a:t>
            </a:r>
            <a:r>
              <a:rPr dirty="0"/>
              <a:t> </a:t>
            </a:r>
            <a:r>
              <a:rPr dirty="0" err="1"/>
              <a:t>ondernemingen</a:t>
            </a:r>
            <a:endParaRPr dirty="0"/>
          </a:p>
        </p:txBody>
      </p:sp>
      <p:pic>
        <p:nvPicPr>
          <p:cNvPr id="258" name="1 376 Epl en activité.pdf" descr="1 376 Epl en activité.pdf"/>
          <p:cNvPicPr>
            <a:picLocks noChangeAspect="1"/>
          </p:cNvPicPr>
          <p:nvPr/>
        </p:nvPicPr>
        <p:blipFill>
          <a:blip r:embed="rId2"/>
          <a:stretch>
            <a:fillRect/>
          </a:stretch>
        </p:blipFill>
        <p:spPr>
          <a:xfrm>
            <a:off x="-277958" y="5117292"/>
            <a:ext cx="12506148" cy="7034708"/>
          </a:xfrm>
          <a:prstGeom prst="rect">
            <a:avLst/>
          </a:prstGeom>
          <a:ln w="12700">
            <a:miter lim="400000"/>
          </a:ln>
        </p:spPr>
      </p:pic>
      <p:pic>
        <p:nvPicPr>
          <p:cNvPr id="259" name="1 376 Epl en activité (glissés).pdf" descr="1 376 Epl en activité (glissés).pdf"/>
          <p:cNvPicPr>
            <a:picLocks noChangeAspect="1"/>
          </p:cNvPicPr>
          <p:nvPr/>
        </p:nvPicPr>
        <p:blipFill>
          <a:blip r:embed="rId3"/>
          <a:stretch>
            <a:fillRect/>
          </a:stretch>
        </p:blipFill>
        <p:spPr>
          <a:xfrm>
            <a:off x="12155814" y="5117292"/>
            <a:ext cx="12506144" cy="7034708"/>
          </a:xfrm>
          <a:prstGeom prst="rect">
            <a:avLst/>
          </a:prstGeom>
          <a:ln w="12700">
            <a:miter lim="400000"/>
          </a:ln>
        </p:spPr>
      </p:pic>
      <p:sp>
        <p:nvSpPr>
          <p:cNvPr id="260" name="Source : Fédération des entreprises publiques locales, chiffres de 2021."/>
          <p:cNvSpPr txBox="1">
            <a:spLocks noGrp="1"/>
          </p:cNvSpPr>
          <p:nvPr>
            <p:ph type="body" sz="quarter" idx="1"/>
          </p:nvPr>
        </p:nvSpPr>
        <p:spPr>
          <a:xfrm>
            <a:off x="1206499" y="12615885"/>
            <a:ext cx="21971001" cy="1963756"/>
          </a:xfrm>
          <a:prstGeom prst="rect">
            <a:avLst/>
          </a:prstGeom>
        </p:spPr>
        <p:txBody>
          <a:bodyPr/>
          <a:lstStyle>
            <a:lvl1pPr marL="0" indent="0">
              <a:spcBef>
                <a:spcPts val="4000"/>
              </a:spcBef>
              <a:buSzTx/>
              <a:buNone/>
              <a:defRPr sz="3000" i="1"/>
            </a:lvl1pPr>
          </a:lstStyle>
          <a:p>
            <a:r>
              <a:t>Source : Fédération des entreprises publiques locales, chiffres de 2021.</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1 376 Epl en activité-2.pdf" descr="1 376 Epl en activité-2.pdf"/>
          <p:cNvPicPr>
            <a:picLocks noChangeAspect="1"/>
          </p:cNvPicPr>
          <p:nvPr/>
        </p:nvPicPr>
        <p:blipFill>
          <a:blip r:embed="rId2"/>
          <a:stretch>
            <a:fillRect/>
          </a:stretch>
        </p:blipFill>
        <p:spPr>
          <a:xfrm>
            <a:off x="6351569" y="4257488"/>
            <a:ext cx="16544596" cy="9306336"/>
          </a:xfrm>
          <a:prstGeom prst="rect">
            <a:avLst/>
          </a:prstGeom>
          <a:ln w="12700">
            <a:miter lim="400000"/>
          </a:ln>
        </p:spPr>
      </p:pic>
      <p:sp>
        <p:nvSpPr>
          <p:cNvPr id="263" name="L’action publique locale en France"/>
          <p:cNvSpPr txBox="1">
            <a:spLocks noGrp="1"/>
          </p:cNvSpPr>
          <p:nvPr>
            <p:ph type="title"/>
          </p:nvPr>
        </p:nvSpPr>
        <p:spPr>
          <a:xfrm>
            <a:off x="1206500" y="453248"/>
            <a:ext cx="16584543"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64" name="La coopération locale : les intercommunalités (EPCI)"/>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coopération</a:t>
            </a:r>
            <a:r>
              <a:rPr dirty="0"/>
              <a:t> locale : les </a:t>
            </a:r>
            <a:r>
              <a:rPr dirty="0" err="1"/>
              <a:t>intercommunalités</a:t>
            </a:r>
            <a:r>
              <a:rPr dirty="0"/>
              <a:t> (EPCI)</a:t>
            </a:r>
          </a:p>
        </p:txBody>
      </p:sp>
      <p:sp>
        <p:nvSpPr>
          <p:cNvPr id="265"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Het </a:t>
            </a:r>
            <a:r>
              <a:rPr dirty="0" err="1"/>
              <a:t>lokale</a:t>
            </a:r>
            <a:r>
              <a:rPr dirty="0"/>
              <a:t> </a:t>
            </a:r>
            <a:r>
              <a:rPr dirty="0" err="1"/>
              <a:t>openbaar</a:t>
            </a:r>
            <a:r>
              <a:rPr dirty="0"/>
              <a:t> </a:t>
            </a:r>
            <a:r>
              <a:rPr dirty="0" err="1"/>
              <a:t>optreden</a:t>
            </a:r>
            <a:r>
              <a:rPr dirty="0"/>
              <a:t> in Frankrijk</a:t>
            </a:r>
          </a:p>
        </p:txBody>
      </p:sp>
      <p:sp>
        <p:nvSpPr>
          <p:cNvPr id="266" name="De lokale samenwerking : de intercommunale (EPCI)"/>
          <p:cNvSpPr txBox="1"/>
          <p:nvPr/>
        </p:nvSpPr>
        <p:spPr>
          <a:xfrm>
            <a:off x="1206500" y="3242050"/>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lokale samenwerking : de intercommunale (EPCI)</a:t>
            </a:r>
          </a:p>
        </p:txBody>
      </p:sp>
      <p:pic>
        <p:nvPicPr>
          <p:cNvPr id="267" name="Image 09-01-2026 à 16.48.jpg" descr="Image 09-01-2026 à 16.48.jpg"/>
          <p:cNvPicPr>
            <a:picLocks noChangeAspect="1"/>
          </p:cNvPicPr>
          <p:nvPr/>
        </p:nvPicPr>
        <p:blipFill>
          <a:blip r:embed="rId3"/>
          <a:srcRect t="3383" b="3383"/>
          <a:stretch>
            <a:fillRect/>
          </a:stretch>
        </p:blipFill>
        <p:spPr>
          <a:xfrm>
            <a:off x="1097634" y="4257488"/>
            <a:ext cx="5882128" cy="886993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 name="Grouper"/>
          <p:cNvGrpSpPr/>
          <p:nvPr/>
        </p:nvGrpSpPr>
        <p:grpSpPr>
          <a:xfrm>
            <a:off x="2172701" y="4195333"/>
            <a:ext cx="20038598" cy="8808195"/>
            <a:chOff x="0" y="0"/>
            <a:chExt cx="20038597" cy="8808193"/>
          </a:xfrm>
        </p:grpSpPr>
        <p:pic>
          <p:nvPicPr>
            <p:cNvPr id="269" name="carte-2.png" descr="carte-2.png"/>
            <p:cNvPicPr>
              <a:picLocks noChangeAspect="1"/>
            </p:cNvPicPr>
            <p:nvPr/>
          </p:nvPicPr>
          <p:blipFill>
            <a:blip r:embed="rId2"/>
            <a:stretch>
              <a:fillRect/>
            </a:stretch>
          </p:blipFill>
          <p:spPr>
            <a:xfrm>
              <a:off x="12312508" y="0"/>
              <a:ext cx="7726090" cy="7726089"/>
            </a:xfrm>
            <a:prstGeom prst="rect">
              <a:avLst/>
            </a:prstGeom>
            <a:ln w="12700" cap="flat">
              <a:noFill/>
              <a:miter lim="400000"/>
            </a:ln>
            <a:effectLst/>
          </p:spPr>
        </p:pic>
        <p:pic>
          <p:nvPicPr>
            <p:cNvPr id="270" name="Établissements_publics_territoriaux_du_Grand_Paris.svg.png" descr="Établissements_publics_territoriaux_du_Grand_Paris.svg.png"/>
            <p:cNvPicPr>
              <a:picLocks noChangeAspect="1"/>
            </p:cNvPicPr>
            <p:nvPr/>
          </p:nvPicPr>
          <p:blipFill>
            <a:blip r:embed="rId3"/>
            <a:stretch>
              <a:fillRect/>
            </a:stretch>
          </p:blipFill>
          <p:spPr>
            <a:xfrm>
              <a:off x="0" y="562390"/>
              <a:ext cx="6714824" cy="8245804"/>
            </a:xfrm>
            <a:prstGeom prst="rect">
              <a:avLst/>
            </a:prstGeom>
            <a:ln w="12700" cap="flat">
              <a:noFill/>
              <a:miter lim="400000"/>
            </a:ln>
            <a:effectLst/>
          </p:spPr>
        </p:pic>
        <p:pic>
          <p:nvPicPr>
            <p:cNvPr id="271" name="r22-1901.png" descr="r22-1901.png"/>
            <p:cNvPicPr>
              <a:picLocks noChangeAspect="1"/>
            </p:cNvPicPr>
            <p:nvPr/>
          </p:nvPicPr>
          <p:blipFill>
            <a:blip r:embed="rId4"/>
            <a:stretch>
              <a:fillRect/>
            </a:stretch>
          </p:blipFill>
          <p:spPr>
            <a:xfrm>
              <a:off x="7994139" y="1946333"/>
              <a:ext cx="5131980" cy="6733158"/>
            </a:xfrm>
            <a:prstGeom prst="rect">
              <a:avLst/>
            </a:prstGeom>
            <a:ln w="12700" cap="flat">
              <a:noFill/>
              <a:miter lim="400000"/>
            </a:ln>
            <a:effectLst/>
          </p:spPr>
        </p:pic>
        <p:sp>
          <p:nvSpPr>
            <p:cNvPr id="272" name="Rectangle"/>
            <p:cNvSpPr/>
            <p:nvPr/>
          </p:nvSpPr>
          <p:spPr>
            <a:xfrm>
              <a:off x="13201081" y="5333180"/>
              <a:ext cx="2443336" cy="157708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3" name="Rectangle"/>
            <p:cNvSpPr/>
            <p:nvPr/>
          </p:nvSpPr>
          <p:spPr>
            <a:xfrm>
              <a:off x="14953012" y="6391620"/>
              <a:ext cx="2770510" cy="110868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275"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276" name="La coopération locale : les intercommunalités (EPCI)"/>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coopération</a:t>
            </a:r>
            <a:r>
              <a:rPr dirty="0"/>
              <a:t> locale : le</a:t>
            </a:r>
            <a:r>
              <a:rPr lang="fr-BE" dirty="0"/>
              <a:t>s EPCI et collectivités à statuts particulier</a:t>
            </a:r>
            <a:endParaRPr dirty="0"/>
          </a:p>
        </p:txBody>
      </p:sp>
      <p:sp>
        <p:nvSpPr>
          <p:cNvPr id="277"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78" name="De lokale samenwerking : EPCI en overheden met bijzondere statuten"/>
          <p:cNvSpPr txBox="1"/>
          <p:nvPr/>
        </p:nvSpPr>
        <p:spPr>
          <a:xfrm>
            <a:off x="1206500" y="3241945"/>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lokale</a:t>
            </a:r>
            <a:r>
              <a:rPr dirty="0"/>
              <a:t> </a:t>
            </a:r>
            <a:r>
              <a:rPr dirty="0" err="1"/>
              <a:t>samenwerking</a:t>
            </a:r>
            <a:r>
              <a:rPr dirty="0"/>
              <a:t> : EPCI </a:t>
            </a:r>
            <a:r>
              <a:rPr dirty="0" err="1"/>
              <a:t>en</a:t>
            </a:r>
            <a:r>
              <a:rPr dirty="0"/>
              <a:t> </a:t>
            </a:r>
            <a:r>
              <a:rPr dirty="0" err="1"/>
              <a:t>overheden</a:t>
            </a:r>
            <a:r>
              <a:rPr dirty="0"/>
              <a:t> met </a:t>
            </a:r>
            <a:r>
              <a:rPr dirty="0" err="1"/>
              <a:t>bijzondere</a:t>
            </a:r>
            <a:r>
              <a:rPr dirty="0"/>
              <a:t> </a:t>
            </a:r>
            <a:r>
              <a:rPr dirty="0" err="1"/>
              <a:t>statuten</a:t>
            </a:r>
            <a:endParaRP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L’action publique locale en France"/>
          <p:cNvSpPr txBox="1">
            <a:spLocks noGrp="1"/>
          </p:cNvSpPr>
          <p:nvPr>
            <p:ph type="title"/>
          </p:nvPr>
        </p:nvSpPr>
        <p:spPr>
          <a:xfrm>
            <a:off x="1206500" y="453248"/>
            <a:ext cx="16405639"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81" name="La coopération locale : la coopération inter-niveaux"/>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coopération</a:t>
            </a:r>
            <a:r>
              <a:rPr dirty="0"/>
              <a:t> locale : la </a:t>
            </a:r>
            <a:r>
              <a:rPr dirty="0" err="1"/>
              <a:t>coopération</a:t>
            </a:r>
            <a:r>
              <a:rPr dirty="0"/>
              <a:t> inter-</a:t>
            </a:r>
            <a:r>
              <a:rPr dirty="0" err="1"/>
              <a:t>niveaux</a:t>
            </a:r>
            <a:endParaRPr dirty="0"/>
          </a:p>
        </p:txBody>
      </p:sp>
      <p:sp>
        <p:nvSpPr>
          <p:cNvPr id="282"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83" name="De lokale samenwerking : interbestuurlijke samenwerking"/>
          <p:cNvSpPr txBox="1"/>
          <p:nvPr/>
        </p:nvSpPr>
        <p:spPr>
          <a:xfrm>
            <a:off x="1206500" y="3220934"/>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lokale</a:t>
            </a:r>
            <a:r>
              <a:rPr dirty="0"/>
              <a:t> </a:t>
            </a:r>
            <a:r>
              <a:rPr dirty="0" err="1"/>
              <a:t>samenwerking</a:t>
            </a:r>
            <a:r>
              <a:rPr dirty="0"/>
              <a:t> : </a:t>
            </a:r>
            <a:r>
              <a:rPr dirty="0" err="1"/>
              <a:t>interbestuurlijke</a:t>
            </a:r>
            <a:r>
              <a:rPr dirty="0"/>
              <a:t> </a:t>
            </a:r>
            <a:r>
              <a:rPr dirty="0" err="1"/>
              <a:t>samenwerking</a:t>
            </a:r>
            <a:endParaRPr dirty="0"/>
          </a:p>
        </p:txBody>
      </p:sp>
      <p:pic>
        <p:nvPicPr>
          <p:cNvPr id="284" name="img-2-small480.jpg" descr="img-2-small480.jpg"/>
          <p:cNvPicPr>
            <a:picLocks noChangeAspect="1"/>
          </p:cNvPicPr>
          <p:nvPr/>
        </p:nvPicPr>
        <p:blipFill>
          <a:blip r:embed="rId2"/>
          <a:stretch>
            <a:fillRect/>
          </a:stretch>
        </p:blipFill>
        <p:spPr>
          <a:xfrm>
            <a:off x="2188475" y="4728176"/>
            <a:ext cx="6624025" cy="8197230"/>
          </a:xfrm>
          <a:prstGeom prst="rect">
            <a:avLst/>
          </a:prstGeom>
          <a:ln w="12700">
            <a:miter lim="400000"/>
          </a:ln>
        </p:spPr>
      </p:pic>
      <p:pic>
        <p:nvPicPr>
          <p:cNvPr id="285" name="carte-poles-metropolitains-france-2017-2.jpg.jpeg" descr="carte-poles-metropolitains-france-2017-2.jpg.jpeg"/>
          <p:cNvPicPr>
            <a:picLocks noChangeAspect="1"/>
          </p:cNvPicPr>
          <p:nvPr/>
        </p:nvPicPr>
        <p:blipFill>
          <a:blip r:embed="rId3"/>
          <a:srcRect/>
          <a:stretch>
            <a:fillRect/>
          </a:stretch>
        </p:blipFill>
        <p:spPr>
          <a:xfrm>
            <a:off x="10834898" y="5101638"/>
            <a:ext cx="11119202" cy="797075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Introduction - Inleiding"/>
          <p:cNvSpPr txBox="1">
            <a:spLocks noGrp="1"/>
          </p:cNvSpPr>
          <p:nvPr>
            <p:ph type="title"/>
          </p:nvPr>
        </p:nvSpPr>
        <p:spPr>
          <a:xfrm>
            <a:off x="1206500" y="560022"/>
            <a:ext cx="21971000" cy="1435101"/>
          </a:xfrm>
          <a:prstGeom prst="rect">
            <a:avLst/>
          </a:prstGeom>
        </p:spPr>
        <p:txBody>
          <a:bodyPr/>
          <a:lstStyle/>
          <a:p>
            <a:r>
              <a:t>Introduction - Inleiding</a:t>
            </a:r>
          </a:p>
        </p:txBody>
      </p:sp>
      <p:sp>
        <p:nvSpPr>
          <p:cNvPr id="158" name="Attendus et sommaire - Doelstellingen en overzicht"/>
          <p:cNvSpPr txBox="1">
            <a:spLocks noGrp="1"/>
          </p:cNvSpPr>
          <p:nvPr>
            <p:ph type="body" idx="21"/>
          </p:nvPr>
        </p:nvSpPr>
        <p:spPr>
          <a:xfrm>
            <a:off x="1206500" y="1689439"/>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Attendus et sommaire - Doelstellingen en overzicht</a:t>
            </a:r>
          </a:p>
        </p:txBody>
      </p:sp>
      <p:sp>
        <p:nvSpPr>
          <p:cNvPr id="159" name="L’action publique locale en France - Het lokaal openbaar optreden in Frankrijk…"/>
          <p:cNvSpPr txBox="1">
            <a:spLocks noGrp="1"/>
          </p:cNvSpPr>
          <p:nvPr>
            <p:ph type="body" idx="1"/>
          </p:nvPr>
        </p:nvSpPr>
        <p:spPr>
          <a:xfrm>
            <a:off x="315383" y="2383407"/>
            <a:ext cx="23753233" cy="11332593"/>
          </a:xfrm>
          <a:prstGeom prst="rect">
            <a:avLst/>
          </a:prstGeom>
        </p:spPr>
        <p:txBody>
          <a:bodyPr>
            <a:normAutofit/>
          </a:bodyPr>
          <a:lstStyle/>
          <a:p>
            <a:pPr lvl="2" defTabSz="457200">
              <a:spcBef>
                <a:spcPts val="0"/>
              </a:spcBef>
              <a:defRPr sz="3950" spc="0"/>
            </a:pPr>
            <a:endParaRPr dirty="0"/>
          </a:p>
          <a:p>
            <a:pPr marL="685800" lvl="2" indent="-228600" defTabSz="457200">
              <a:spcBef>
                <a:spcPts val="0"/>
              </a:spcBef>
              <a:buSzPct val="100000"/>
              <a:buAutoNum type="romanUcParenR"/>
              <a:defRPr sz="3950" spc="0"/>
            </a:pPr>
            <a:r>
              <a:rPr dirty="0"/>
              <a:t> </a:t>
            </a:r>
            <a:r>
              <a:rPr dirty="0" err="1"/>
              <a:t>L’action</a:t>
            </a:r>
            <a:r>
              <a:rPr dirty="0"/>
              <a:t> </a:t>
            </a:r>
            <a:r>
              <a:rPr dirty="0" err="1"/>
              <a:t>publique</a:t>
            </a:r>
            <a:r>
              <a:rPr dirty="0"/>
              <a:t> locale </a:t>
            </a:r>
            <a:r>
              <a:rPr dirty="0" err="1"/>
              <a:t>en</a:t>
            </a:r>
            <a:r>
              <a:rPr dirty="0"/>
              <a:t> France - Het </a:t>
            </a:r>
            <a:r>
              <a:rPr dirty="0" err="1"/>
              <a:t>lokaal</a:t>
            </a:r>
            <a:r>
              <a:rPr dirty="0"/>
              <a:t> </a:t>
            </a:r>
            <a:r>
              <a:rPr dirty="0" err="1"/>
              <a:t>openbaar</a:t>
            </a:r>
            <a:r>
              <a:rPr dirty="0"/>
              <a:t> </a:t>
            </a:r>
            <a:r>
              <a:rPr dirty="0" err="1"/>
              <a:t>optreden</a:t>
            </a:r>
            <a:r>
              <a:rPr dirty="0"/>
              <a:t> in </a:t>
            </a:r>
            <a:r>
              <a:rPr dirty="0" err="1"/>
              <a:t>Frankrijk</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déconcentration</a:t>
            </a:r>
            <a:r>
              <a:rPr dirty="0"/>
              <a:t> - De </a:t>
            </a:r>
            <a:r>
              <a:rPr dirty="0" err="1"/>
              <a:t>Deconcentratie</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décentralisation</a:t>
            </a:r>
            <a:r>
              <a:rPr dirty="0"/>
              <a:t> - De </a:t>
            </a:r>
            <a:r>
              <a:rPr dirty="0" err="1"/>
              <a:t>Decentralisatie</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coopération</a:t>
            </a:r>
            <a:r>
              <a:rPr dirty="0"/>
              <a:t> locale - De </a:t>
            </a:r>
            <a:r>
              <a:rPr dirty="0" err="1"/>
              <a:t>Lokale</a:t>
            </a:r>
            <a:r>
              <a:rPr dirty="0"/>
              <a:t> </a:t>
            </a:r>
            <a:r>
              <a:rPr dirty="0" err="1"/>
              <a:t>samenwerking</a:t>
            </a:r>
            <a:r>
              <a:rPr dirty="0"/>
              <a:t> </a:t>
            </a:r>
          </a:p>
          <a:p>
            <a:pPr marL="1620981" lvl="6" indent="-249381" defTabSz="457200">
              <a:lnSpc>
                <a:spcPct val="100000"/>
              </a:lnSpc>
              <a:spcBef>
                <a:spcPts val="0"/>
              </a:spcBef>
              <a:buSzPct val="100000"/>
              <a:buAutoNum type="alphaUcParenR" startAt="2"/>
              <a:defRPr sz="3950">
                <a:solidFill>
                  <a:srgbClr val="212121"/>
                </a:solidFill>
              </a:defRPr>
            </a:pPr>
            <a:endParaRPr dirty="0"/>
          </a:p>
          <a:p>
            <a:pPr marL="685800" lvl="2" indent="-228600" defTabSz="457200">
              <a:spcBef>
                <a:spcPts val="0"/>
              </a:spcBef>
              <a:buSzPct val="100000"/>
              <a:buAutoNum type="romanUcParenR"/>
              <a:defRPr sz="3950" spc="0"/>
            </a:pPr>
            <a:r>
              <a:rPr dirty="0"/>
              <a:t> </a:t>
            </a:r>
            <a:r>
              <a:rPr dirty="0" err="1"/>
              <a:t>L’analyse</a:t>
            </a:r>
            <a:r>
              <a:rPr dirty="0"/>
              <a:t> comparative de la </a:t>
            </a:r>
            <a:r>
              <a:rPr dirty="0" err="1"/>
              <a:t>coopération</a:t>
            </a:r>
            <a:r>
              <a:rPr dirty="0"/>
              <a:t> </a:t>
            </a:r>
            <a:r>
              <a:rPr dirty="0" err="1"/>
              <a:t>intercommunale</a:t>
            </a:r>
            <a:r>
              <a:rPr dirty="0"/>
              <a:t> Bruxelles-</a:t>
            </a:r>
            <a:r>
              <a:rPr lang="fr-BE" dirty="0"/>
              <a:t>Capitale/</a:t>
            </a:r>
            <a:r>
              <a:rPr dirty="0"/>
              <a:t>France - De </a:t>
            </a:r>
            <a:r>
              <a:rPr dirty="0" err="1"/>
              <a:t>vergelijkende</a:t>
            </a:r>
            <a:r>
              <a:rPr dirty="0"/>
              <a:t> </a:t>
            </a:r>
            <a:r>
              <a:rPr dirty="0" err="1"/>
              <a:t>analyse</a:t>
            </a:r>
            <a:r>
              <a:rPr dirty="0"/>
              <a:t> van de </a:t>
            </a:r>
            <a:r>
              <a:rPr dirty="0" err="1"/>
              <a:t>intergemeentelijke</a:t>
            </a:r>
            <a:r>
              <a:rPr dirty="0"/>
              <a:t> </a:t>
            </a:r>
            <a:r>
              <a:rPr dirty="0" err="1"/>
              <a:t>samenwerking</a:t>
            </a:r>
            <a:r>
              <a:rPr dirty="0"/>
              <a:t> </a:t>
            </a:r>
            <a:r>
              <a:rPr dirty="0" err="1"/>
              <a:t>tussen</a:t>
            </a:r>
            <a:r>
              <a:rPr dirty="0"/>
              <a:t> Brussel</a:t>
            </a:r>
            <a:r>
              <a:rPr lang="fr-BE" dirty="0"/>
              <a:t>-</a:t>
            </a:r>
            <a:r>
              <a:rPr lang="fr-BE" dirty="0" err="1"/>
              <a:t>Hoofdstad</a:t>
            </a:r>
            <a:r>
              <a:rPr dirty="0"/>
              <a:t> </a:t>
            </a:r>
            <a:r>
              <a:rPr dirty="0" err="1"/>
              <a:t>en</a:t>
            </a:r>
            <a:r>
              <a:rPr dirty="0"/>
              <a:t> </a:t>
            </a:r>
            <a:r>
              <a:rPr dirty="0" err="1"/>
              <a:t>Frankrijk</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structure et </a:t>
            </a:r>
            <a:r>
              <a:rPr dirty="0" err="1"/>
              <a:t>l’organisation</a:t>
            </a:r>
            <a:r>
              <a:rPr dirty="0"/>
              <a:t> - De </a:t>
            </a:r>
            <a:r>
              <a:rPr dirty="0" err="1"/>
              <a:t>structuur</a:t>
            </a:r>
            <a:r>
              <a:rPr dirty="0"/>
              <a:t> </a:t>
            </a:r>
            <a:r>
              <a:rPr dirty="0" err="1"/>
              <a:t>en</a:t>
            </a:r>
            <a:r>
              <a:rPr dirty="0"/>
              <a:t> </a:t>
            </a:r>
            <a:r>
              <a:rPr dirty="0" err="1"/>
              <a:t>organisatie</a:t>
            </a:r>
            <a:endParaRPr dirty="0"/>
          </a:p>
          <a:p>
            <a:pPr marL="1849581" lvl="7" indent="-249381" defTabSz="457200">
              <a:lnSpc>
                <a:spcPct val="100000"/>
              </a:lnSpc>
              <a:spcBef>
                <a:spcPts val="0"/>
              </a:spcBef>
              <a:buSzPct val="100000"/>
              <a:buAutoNum type="alphaUcParenR"/>
              <a:defRPr sz="3950">
                <a:solidFill>
                  <a:srgbClr val="212121"/>
                </a:solidFill>
              </a:defRPr>
            </a:pPr>
            <a:r>
              <a:rPr dirty="0"/>
              <a:t> Les </a:t>
            </a:r>
            <a:r>
              <a:rPr dirty="0" err="1"/>
              <a:t>ressources</a:t>
            </a:r>
            <a:r>
              <a:rPr dirty="0"/>
              <a:t> </a:t>
            </a:r>
            <a:r>
              <a:rPr dirty="0" err="1"/>
              <a:t>financières</a:t>
            </a:r>
            <a:r>
              <a:rPr dirty="0"/>
              <a:t> et la transparence - De </a:t>
            </a:r>
            <a:r>
              <a:rPr dirty="0" err="1"/>
              <a:t>financiële</a:t>
            </a:r>
            <a:r>
              <a:rPr dirty="0"/>
              <a:t> </a:t>
            </a:r>
            <a:r>
              <a:rPr dirty="0" err="1"/>
              <a:t>middelen</a:t>
            </a:r>
            <a:r>
              <a:rPr dirty="0"/>
              <a:t> </a:t>
            </a:r>
            <a:r>
              <a:rPr dirty="0" err="1"/>
              <a:t>en</a:t>
            </a:r>
            <a:r>
              <a:rPr dirty="0"/>
              <a:t> de </a:t>
            </a:r>
            <a:r>
              <a:rPr dirty="0" err="1"/>
              <a:t>transparantie</a:t>
            </a:r>
            <a:endParaRPr dirty="0"/>
          </a:p>
          <a:p>
            <a:pPr marL="1620981" lvl="6" indent="-249381" defTabSz="457200">
              <a:lnSpc>
                <a:spcPct val="100000"/>
              </a:lnSpc>
              <a:spcBef>
                <a:spcPts val="0"/>
              </a:spcBef>
              <a:buSzPct val="100000"/>
              <a:buAutoNum type="alphaUcParenR" startAt="2"/>
              <a:defRPr sz="3950">
                <a:solidFill>
                  <a:srgbClr val="212121"/>
                </a:solidFill>
              </a:defRPr>
            </a:pPr>
            <a:endParaRPr dirty="0"/>
          </a:p>
          <a:p>
            <a:pPr marL="685800" lvl="2" indent="-228600" defTabSz="457200">
              <a:spcBef>
                <a:spcPts val="0"/>
              </a:spcBef>
              <a:buSzPct val="100000"/>
              <a:buAutoNum type="romanUcParenR"/>
              <a:defRPr sz="3950" spc="0"/>
            </a:pPr>
            <a:r>
              <a:rPr dirty="0"/>
              <a:t> Les perspectives de </a:t>
            </a:r>
            <a:r>
              <a:rPr dirty="0" err="1"/>
              <a:t>réformes</a:t>
            </a:r>
            <a:r>
              <a:rPr dirty="0"/>
              <a:t> de la </a:t>
            </a:r>
            <a:r>
              <a:rPr dirty="0" err="1"/>
              <a:t>coopération</a:t>
            </a:r>
            <a:r>
              <a:rPr dirty="0"/>
              <a:t> locale à Bruxelles - De </a:t>
            </a:r>
            <a:r>
              <a:rPr dirty="0" err="1"/>
              <a:t>hervormingsperspectieven</a:t>
            </a:r>
            <a:r>
              <a:rPr dirty="0"/>
              <a:t> </a:t>
            </a:r>
            <a:r>
              <a:rPr dirty="0" err="1"/>
              <a:t>voor</a:t>
            </a:r>
            <a:r>
              <a:rPr dirty="0"/>
              <a:t> de </a:t>
            </a:r>
            <a:r>
              <a:rPr dirty="0" err="1"/>
              <a:t>lokale</a:t>
            </a:r>
            <a:r>
              <a:rPr dirty="0"/>
              <a:t> </a:t>
            </a:r>
            <a:r>
              <a:rPr dirty="0" err="1"/>
              <a:t>samenwerking</a:t>
            </a:r>
            <a:r>
              <a:rPr dirty="0"/>
              <a:t> in Brussel</a:t>
            </a:r>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communauté</a:t>
            </a:r>
            <a:r>
              <a:rPr dirty="0"/>
              <a:t> </a:t>
            </a:r>
            <a:r>
              <a:rPr dirty="0" err="1"/>
              <a:t>métropolitaine</a:t>
            </a:r>
            <a:r>
              <a:rPr dirty="0"/>
              <a:t> - De </a:t>
            </a:r>
            <a:r>
              <a:rPr dirty="0" err="1"/>
              <a:t>hoofdstedelijke</a:t>
            </a:r>
            <a:r>
              <a:rPr dirty="0"/>
              <a:t> </a:t>
            </a:r>
            <a:r>
              <a:rPr dirty="0" err="1"/>
              <a:t>gemeenschap</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fédération</a:t>
            </a:r>
            <a:r>
              <a:rPr dirty="0"/>
              <a:t> de communes - De </a:t>
            </a:r>
            <a:r>
              <a:rPr dirty="0" err="1"/>
              <a:t>federatie</a:t>
            </a:r>
            <a:r>
              <a:rPr dirty="0"/>
              <a:t> van </a:t>
            </a:r>
            <a:r>
              <a:rPr dirty="0" err="1"/>
              <a:t>gemeenten</a:t>
            </a:r>
            <a:endParaRPr dirty="0"/>
          </a:p>
          <a:p>
            <a:pPr marL="1849581" lvl="7" indent="-249381" defTabSz="457200">
              <a:lnSpc>
                <a:spcPct val="100000"/>
              </a:lnSpc>
              <a:spcBef>
                <a:spcPts val="0"/>
              </a:spcBef>
              <a:buSzPct val="100000"/>
              <a:buAutoNum type="alphaUcParenR"/>
              <a:defRPr sz="3950">
                <a:solidFill>
                  <a:srgbClr val="212121"/>
                </a:solidFill>
              </a:defRPr>
            </a:pPr>
            <a:r>
              <a:rPr dirty="0"/>
              <a:t> Le R+19 - Het R+19</a:t>
            </a:r>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région</a:t>
            </a:r>
            <a:r>
              <a:rPr dirty="0"/>
              <a:t> </a:t>
            </a:r>
            <a:r>
              <a:rPr dirty="0" err="1"/>
              <a:t>métropolitaine</a:t>
            </a:r>
            <a:r>
              <a:rPr dirty="0"/>
              <a:t> - Het </a:t>
            </a:r>
            <a:r>
              <a:rPr dirty="0" err="1"/>
              <a:t>metropolitane</a:t>
            </a:r>
            <a:r>
              <a:rPr dirty="0"/>
              <a:t> </a:t>
            </a:r>
            <a:r>
              <a:rPr dirty="0" err="1"/>
              <a:t>gewest</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1 376 Epl en activité-3.pdf" descr="1 376 Epl en activité-3.pdf"/>
          <p:cNvPicPr>
            <a:picLocks noChangeAspect="1"/>
          </p:cNvPicPr>
          <p:nvPr/>
        </p:nvPicPr>
        <p:blipFill>
          <a:blip r:embed="rId2"/>
          <a:srcRect l="14711" r="18890"/>
          <a:stretch>
            <a:fillRect/>
          </a:stretch>
        </p:blipFill>
        <p:spPr>
          <a:xfrm>
            <a:off x="1193532" y="4898821"/>
            <a:ext cx="9831845" cy="8329084"/>
          </a:xfrm>
          <a:prstGeom prst="rect">
            <a:avLst/>
          </a:prstGeom>
          <a:ln w="12700">
            <a:miter lim="400000"/>
          </a:ln>
        </p:spPr>
      </p:pic>
      <p:sp>
        <p:nvSpPr>
          <p:cNvPr id="288"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289" name="La structure et l’organisation : nature juridique et le statut"/>
          <p:cNvSpPr txBox="1">
            <a:spLocks noGrp="1"/>
          </p:cNvSpPr>
          <p:nvPr>
            <p:ph type="body" idx="21"/>
          </p:nvPr>
        </p:nvSpPr>
        <p:spPr>
          <a:xfrm>
            <a:off x="1206500" y="1093180"/>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rPr dirty="0"/>
              <a:t>La structure et </a:t>
            </a:r>
            <a:r>
              <a:rPr dirty="0" err="1"/>
              <a:t>l’organisation</a:t>
            </a:r>
            <a:r>
              <a:rPr dirty="0"/>
              <a:t> : nature </a:t>
            </a:r>
            <a:r>
              <a:rPr dirty="0" err="1"/>
              <a:t>juridique</a:t>
            </a:r>
            <a:r>
              <a:rPr dirty="0"/>
              <a:t> et le </a:t>
            </a:r>
            <a:r>
              <a:rPr dirty="0" err="1"/>
              <a:t>statut</a:t>
            </a:r>
            <a:endParaRPr dirty="0"/>
          </a:p>
        </p:txBody>
      </p:sp>
      <p:sp>
        <p:nvSpPr>
          <p:cNvPr id="290" name="De structuur en de organisatie : de juridische aard en het statuut"/>
          <p:cNvSpPr txBox="1"/>
          <p:nvPr/>
        </p:nvSpPr>
        <p:spPr>
          <a:xfrm>
            <a:off x="1193532" y="3774879"/>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dirty="0"/>
              <a:t>De </a:t>
            </a:r>
            <a:r>
              <a:rPr dirty="0" err="1"/>
              <a:t>structuur</a:t>
            </a:r>
            <a:r>
              <a:rPr dirty="0"/>
              <a:t> </a:t>
            </a:r>
            <a:r>
              <a:rPr dirty="0" err="1"/>
              <a:t>en</a:t>
            </a:r>
            <a:r>
              <a:rPr dirty="0"/>
              <a:t> de </a:t>
            </a:r>
            <a:r>
              <a:rPr dirty="0" err="1"/>
              <a:t>organisatie</a:t>
            </a:r>
            <a:r>
              <a:rPr dirty="0"/>
              <a:t> : de </a:t>
            </a:r>
            <a:r>
              <a:rPr dirty="0" err="1"/>
              <a:t>juridische</a:t>
            </a:r>
            <a:r>
              <a:rPr dirty="0"/>
              <a:t> </a:t>
            </a:r>
            <a:r>
              <a:rPr dirty="0" err="1"/>
              <a:t>aard</a:t>
            </a:r>
            <a:r>
              <a:rPr dirty="0"/>
              <a:t> </a:t>
            </a:r>
            <a:r>
              <a:rPr dirty="0" err="1"/>
              <a:t>en</a:t>
            </a:r>
            <a:r>
              <a:rPr dirty="0"/>
              <a:t> het </a:t>
            </a:r>
            <a:r>
              <a:rPr dirty="0" err="1"/>
              <a:t>statuut</a:t>
            </a:r>
            <a:endParaRPr dirty="0"/>
          </a:p>
        </p:txBody>
      </p:sp>
      <p:sp>
        <p:nvSpPr>
          <p:cNvPr id="291"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pic>
        <p:nvPicPr>
          <p:cNvPr id="292" name="1 376 Epl en activité-4.pdf" descr="1 376 Epl en activité-4.pdf"/>
          <p:cNvPicPr>
            <a:picLocks noChangeAspect="1"/>
          </p:cNvPicPr>
          <p:nvPr/>
        </p:nvPicPr>
        <p:blipFill>
          <a:blip r:embed="rId3"/>
          <a:srcRect l="14732" r="18789" b="1"/>
          <a:stretch>
            <a:fillRect/>
          </a:stretch>
        </p:blipFill>
        <p:spPr>
          <a:xfrm>
            <a:off x="13358684" y="4903981"/>
            <a:ext cx="9831674" cy="8318842"/>
          </a:xfrm>
          <a:prstGeom prst="rect">
            <a:avLst/>
          </a:prstGeom>
          <a:ln w="12700">
            <a:miter lim="400000"/>
          </a:ln>
        </p:spPr>
      </p:pic>
      <p:sp>
        <p:nvSpPr>
          <p:cNvPr id="293" name="Ligne"/>
          <p:cNvSpPr/>
          <p:nvPr/>
        </p:nvSpPr>
        <p:spPr>
          <a:xfrm flipV="1">
            <a:off x="12192000" y="5453597"/>
            <a:ext cx="1" cy="7219666"/>
          </a:xfrm>
          <a:prstGeom prst="line">
            <a:avLst/>
          </a:prstGeom>
          <a:ln w="25400">
            <a:solidFill>
              <a:srgbClr val="000000"/>
            </a:solidFill>
            <a:miter lim="400000"/>
          </a:ln>
        </p:spPr>
        <p:txBody>
          <a:bodyPr lIns="50800" tIns="50800" rIns="50800" bIns="50800" anchor="ctr"/>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296" name="La structure et l’organisation : la gouvernance et la représentation"/>
          <p:cNvSpPr txBox="1">
            <a:spLocks noGrp="1"/>
          </p:cNvSpPr>
          <p:nvPr>
            <p:ph type="body" idx="21"/>
          </p:nvPr>
        </p:nvSpPr>
        <p:spPr>
          <a:xfrm>
            <a:off x="1206500" y="1075256"/>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rPr dirty="0"/>
              <a:t>La structure et </a:t>
            </a:r>
            <a:r>
              <a:rPr dirty="0" err="1"/>
              <a:t>l’organisation</a:t>
            </a:r>
            <a:r>
              <a:rPr dirty="0"/>
              <a:t> : la </a:t>
            </a:r>
            <a:r>
              <a:rPr dirty="0" err="1"/>
              <a:t>gouvernance</a:t>
            </a:r>
            <a:r>
              <a:rPr dirty="0"/>
              <a:t> et la </a:t>
            </a:r>
            <a:r>
              <a:rPr dirty="0" err="1"/>
              <a:t>représentation</a:t>
            </a:r>
            <a:endParaRPr dirty="0"/>
          </a:p>
        </p:txBody>
      </p:sp>
      <p:sp>
        <p:nvSpPr>
          <p:cNvPr id="297" name="De structuur en de organisatie : het bestuur en de vertegenwoordiging"/>
          <p:cNvSpPr txBox="1"/>
          <p:nvPr/>
        </p:nvSpPr>
        <p:spPr>
          <a:xfrm>
            <a:off x="1206500"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dirty="0"/>
              <a:t>De </a:t>
            </a:r>
            <a:r>
              <a:rPr dirty="0" err="1"/>
              <a:t>structuur</a:t>
            </a:r>
            <a:r>
              <a:rPr dirty="0"/>
              <a:t> </a:t>
            </a:r>
            <a:r>
              <a:rPr dirty="0" err="1"/>
              <a:t>en</a:t>
            </a:r>
            <a:r>
              <a:rPr dirty="0"/>
              <a:t> de </a:t>
            </a:r>
            <a:r>
              <a:rPr dirty="0" err="1"/>
              <a:t>organisatie</a:t>
            </a:r>
            <a:r>
              <a:rPr dirty="0"/>
              <a:t> : het </a:t>
            </a:r>
            <a:r>
              <a:rPr dirty="0" err="1"/>
              <a:t>bestuur</a:t>
            </a:r>
            <a:r>
              <a:rPr dirty="0"/>
              <a:t> </a:t>
            </a:r>
            <a:r>
              <a:rPr dirty="0" err="1"/>
              <a:t>en</a:t>
            </a:r>
            <a:r>
              <a:rPr dirty="0"/>
              <a:t> de </a:t>
            </a:r>
            <a:r>
              <a:rPr dirty="0" err="1"/>
              <a:t>vertegenwoordiging</a:t>
            </a:r>
            <a:endParaRPr dirty="0"/>
          </a:p>
        </p:txBody>
      </p:sp>
      <p:sp>
        <p:nvSpPr>
          <p:cNvPr id="298"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sp>
        <p:nvSpPr>
          <p:cNvPr id="299" name="Les logiques du dialogue local à Bruxelles…"/>
          <p:cNvSpPr txBox="1">
            <a:spLocks noGrp="1"/>
          </p:cNvSpPr>
          <p:nvPr>
            <p:ph type="body" sz="half" idx="1"/>
          </p:nvPr>
        </p:nvSpPr>
        <p:spPr>
          <a:xfrm>
            <a:off x="1195471" y="5599069"/>
            <a:ext cx="10996529" cy="8256012"/>
          </a:xfrm>
          <a:prstGeom prst="rect">
            <a:avLst/>
          </a:prstGeom>
        </p:spPr>
        <p:txBody>
          <a:bodyPr/>
          <a:lstStyle/>
          <a:p>
            <a:pPr marL="0" indent="0">
              <a:lnSpc>
                <a:spcPct val="100000"/>
              </a:lnSpc>
              <a:buSzTx/>
              <a:buNone/>
              <a:defRPr sz="4500"/>
            </a:pPr>
            <a:r>
              <a:rPr dirty="0"/>
              <a:t>Les </a:t>
            </a:r>
            <a:r>
              <a:rPr dirty="0" err="1"/>
              <a:t>logiques</a:t>
            </a:r>
            <a:r>
              <a:rPr dirty="0"/>
              <a:t> du dialogue local à Bruxelles</a:t>
            </a:r>
          </a:p>
          <a:p>
            <a:pPr lvl="1">
              <a:lnSpc>
                <a:spcPct val="100000"/>
              </a:lnSpc>
              <a:defRPr sz="4500"/>
            </a:pPr>
            <a:r>
              <a:rPr dirty="0"/>
              <a:t>Par </a:t>
            </a:r>
            <a:r>
              <a:rPr b="1" dirty="0"/>
              <a:t>« </a:t>
            </a:r>
            <a:r>
              <a:rPr b="1" dirty="0" err="1"/>
              <a:t>capitalisation</a:t>
            </a:r>
            <a:r>
              <a:rPr b="1" dirty="0"/>
              <a:t> »</a:t>
            </a:r>
            <a:r>
              <a:rPr dirty="0"/>
              <a:t> (ex : </a:t>
            </a:r>
            <a:r>
              <a:rPr dirty="0" err="1"/>
              <a:t>Sibelga</a:t>
            </a:r>
            <a:r>
              <a:rPr dirty="0"/>
              <a:t> - Port de Bruxelles)</a:t>
            </a:r>
          </a:p>
          <a:p>
            <a:pPr lvl="1">
              <a:lnSpc>
                <a:spcPct val="100000"/>
              </a:lnSpc>
              <a:defRPr sz="4500"/>
            </a:pPr>
            <a:r>
              <a:rPr dirty="0"/>
              <a:t>Par </a:t>
            </a:r>
            <a:r>
              <a:rPr b="1" dirty="0"/>
              <a:t>« consultation »</a:t>
            </a:r>
            <a:r>
              <a:rPr dirty="0"/>
              <a:t> (ex : Bruxelles </a:t>
            </a:r>
            <a:r>
              <a:rPr dirty="0" err="1"/>
              <a:t>Propreté</a:t>
            </a:r>
            <a:r>
              <a:rPr dirty="0"/>
              <a:t>)</a:t>
            </a:r>
          </a:p>
          <a:p>
            <a:pPr lvl="1">
              <a:lnSpc>
                <a:spcPct val="100000"/>
              </a:lnSpc>
              <a:defRPr sz="4500"/>
            </a:pPr>
            <a:r>
              <a:rPr dirty="0"/>
              <a:t>Par </a:t>
            </a:r>
            <a:r>
              <a:rPr b="1" dirty="0"/>
              <a:t>« association »</a:t>
            </a:r>
            <a:r>
              <a:rPr dirty="0"/>
              <a:t> (ex : </a:t>
            </a:r>
            <a:r>
              <a:rPr dirty="0" err="1"/>
              <a:t>Brulocalis</a:t>
            </a:r>
            <a:r>
              <a:rPr dirty="0"/>
              <a:t> - </a:t>
            </a:r>
            <a:r>
              <a:rPr dirty="0" err="1"/>
              <a:t>Conférence</a:t>
            </a:r>
            <a:r>
              <a:rPr dirty="0"/>
              <a:t> des </a:t>
            </a:r>
            <a:r>
              <a:rPr dirty="0" err="1"/>
              <a:t>Bourgmestres</a:t>
            </a:r>
            <a:r>
              <a:rPr dirty="0"/>
              <a:t>)</a:t>
            </a:r>
          </a:p>
        </p:txBody>
      </p:sp>
      <p:sp>
        <p:nvSpPr>
          <p:cNvPr id="300" name="De logica van het lokaal overleg in Brussels…"/>
          <p:cNvSpPr txBox="1"/>
          <p:nvPr/>
        </p:nvSpPr>
        <p:spPr>
          <a:xfrm>
            <a:off x="12192000" y="5548168"/>
            <a:ext cx="11281187"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spcBef>
                <a:spcPts val="4500"/>
              </a:spcBef>
              <a:defRPr sz="4500">
                <a:solidFill>
                  <a:srgbClr val="000000"/>
                </a:solidFill>
              </a:defRPr>
            </a:pPr>
            <a:r>
              <a:rPr dirty="0"/>
              <a:t>De </a:t>
            </a:r>
            <a:r>
              <a:rPr dirty="0" err="1"/>
              <a:t>logica</a:t>
            </a:r>
            <a:r>
              <a:rPr dirty="0"/>
              <a:t> van het </a:t>
            </a:r>
            <a:r>
              <a:rPr dirty="0" err="1"/>
              <a:t>lokaal</a:t>
            </a:r>
            <a:r>
              <a:rPr dirty="0"/>
              <a:t> </a:t>
            </a:r>
            <a:r>
              <a:rPr dirty="0" err="1"/>
              <a:t>overleg</a:t>
            </a:r>
            <a:r>
              <a:rPr dirty="0"/>
              <a:t> in Brussels</a:t>
            </a:r>
          </a:p>
          <a:p>
            <a:pPr marL="1219200" lvl="1" indent="-609600" algn="l">
              <a:spcBef>
                <a:spcPts val="4500"/>
              </a:spcBef>
              <a:buSzPct val="123000"/>
              <a:buChar char="•"/>
              <a:defRPr sz="4500">
                <a:solidFill>
                  <a:srgbClr val="000000"/>
                </a:solidFill>
              </a:defRPr>
            </a:pPr>
            <a:r>
              <a:rPr dirty="0"/>
              <a:t>Door</a:t>
            </a:r>
            <a:r>
              <a:rPr b="1" dirty="0"/>
              <a:t> « </a:t>
            </a:r>
            <a:r>
              <a:rPr b="1" dirty="0" err="1"/>
              <a:t>kapitalisatie</a:t>
            </a:r>
            <a:r>
              <a:rPr b="1" dirty="0"/>
              <a:t> »</a:t>
            </a:r>
            <a:r>
              <a:rPr dirty="0"/>
              <a:t> (</a:t>
            </a:r>
            <a:r>
              <a:rPr dirty="0" err="1"/>
              <a:t>bv</a:t>
            </a:r>
            <a:r>
              <a:rPr dirty="0"/>
              <a:t>. </a:t>
            </a:r>
            <a:r>
              <a:rPr dirty="0" err="1"/>
              <a:t>Sibelga</a:t>
            </a:r>
            <a:r>
              <a:rPr dirty="0"/>
              <a:t> – Haven van Brussels)</a:t>
            </a:r>
          </a:p>
          <a:p>
            <a:pPr marL="1219200" lvl="1" indent="-609600" algn="l">
              <a:spcBef>
                <a:spcPts val="4500"/>
              </a:spcBef>
              <a:buSzPct val="123000"/>
              <a:buChar char="•"/>
              <a:defRPr sz="4500">
                <a:solidFill>
                  <a:srgbClr val="000000"/>
                </a:solidFill>
              </a:defRPr>
            </a:pPr>
            <a:r>
              <a:rPr dirty="0"/>
              <a:t>Door</a:t>
            </a:r>
            <a:r>
              <a:rPr b="1" dirty="0"/>
              <a:t> « </a:t>
            </a:r>
            <a:r>
              <a:rPr b="1" dirty="0" err="1"/>
              <a:t>consultatie</a:t>
            </a:r>
            <a:r>
              <a:rPr b="1" dirty="0"/>
              <a:t> »</a:t>
            </a:r>
            <a:r>
              <a:rPr dirty="0"/>
              <a:t> (</a:t>
            </a:r>
            <a:r>
              <a:rPr dirty="0" err="1"/>
              <a:t>bv</a:t>
            </a:r>
            <a:r>
              <a:rPr dirty="0"/>
              <a:t>. Net Brussel)</a:t>
            </a:r>
          </a:p>
          <a:p>
            <a:pPr marL="1219200" lvl="1" indent="-609600" algn="l">
              <a:spcBef>
                <a:spcPts val="4500"/>
              </a:spcBef>
              <a:buSzPct val="123000"/>
              <a:buChar char="•"/>
              <a:defRPr sz="4500">
                <a:solidFill>
                  <a:srgbClr val="000000"/>
                </a:solidFill>
              </a:defRPr>
            </a:pPr>
            <a:r>
              <a:rPr dirty="0"/>
              <a:t>Door</a:t>
            </a:r>
            <a:r>
              <a:rPr b="1" dirty="0"/>
              <a:t> « </a:t>
            </a:r>
            <a:r>
              <a:rPr lang="fr-BE" b="1" dirty="0" err="1"/>
              <a:t>vereniging</a:t>
            </a:r>
            <a:r>
              <a:rPr b="1" dirty="0"/>
              <a:t> »</a:t>
            </a:r>
            <a:r>
              <a:rPr dirty="0"/>
              <a:t> (</a:t>
            </a:r>
            <a:r>
              <a:rPr dirty="0" err="1"/>
              <a:t>bv</a:t>
            </a:r>
            <a:r>
              <a:rPr dirty="0"/>
              <a:t>. </a:t>
            </a:r>
            <a:r>
              <a:rPr dirty="0" err="1"/>
              <a:t>Brulocalis</a:t>
            </a:r>
            <a:r>
              <a:rPr dirty="0"/>
              <a:t> – </a:t>
            </a:r>
            <a:r>
              <a:rPr dirty="0" err="1"/>
              <a:t>Conferentie</a:t>
            </a:r>
            <a:r>
              <a:rPr dirty="0"/>
              <a:t> van </a:t>
            </a:r>
            <a:r>
              <a:rPr dirty="0" err="1"/>
              <a:t>Burgemeesters</a:t>
            </a:r>
            <a:r>
              <a:rPr dirty="0"/>
              <a: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03" name="La structure et l’organisation : les compétences et le périmètre d’action"/>
          <p:cNvSpPr txBox="1">
            <a:spLocks noGrp="1"/>
          </p:cNvSpPr>
          <p:nvPr>
            <p:ph type="body" idx="21"/>
          </p:nvPr>
        </p:nvSpPr>
        <p:spPr>
          <a:xfrm>
            <a:off x="1206500" y="1123395"/>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rPr dirty="0"/>
              <a:t>La structure et </a:t>
            </a:r>
            <a:r>
              <a:rPr dirty="0" err="1"/>
              <a:t>l’organisation</a:t>
            </a:r>
            <a:r>
              <a:rPr dirty="0"/>
              <a:t> : les </a:t>
            </a:r>
            <a:r>
              <a:rPr dirty="0" err="1"/>
              <a:t>compétences</a:t>
            </a:r>
            <a:r>
              <a:rPr dirty="0"/>
              <a:t> et le </a:t>
            </a:r>
            <a:r>
              <a:rPr dirty="0" err="1"/>
              <a:t>périmètre</a:t>
            </a:r>
            <a:r>
              <a:rPr dirty="0"/>
              <a:t> </a:t>
            </a:r>
            <a:r>
              <a:rPr dirty="0" err="1"/>
              <a:t>d’action</a:t>
            </a:r>
            <a:endParaRPr dirty="0"/>
          </a:p>
        </p:txBody>
      </p:sp>
      <p:sp>
        <p:nvSpPr>
          <p:cNvPr id="304" name="De structuur en de organisatie : de bevoegdheden en het werkingsgebied"/>
          <p:cNvSpPr txBox="1"/>
          <p:nvPr/>
        </p:nvSpPr>
        <p:spPr>
          <a:xfrm>
            <a:off x="1206500"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dirty="0"/>
              <a:t>De </a:t>
            </a:r>
            <a:r>
              <a:rPr dirty="0" err="1"/>
              <a:t>structuur</a:t>
            </a:r>
            <a:r>
              <a:rPr dirty="0"/>
              <a:t> </a:t>
            </a:r>
            <a:r>
              <a:rPr dirty="0" err="1"/>
              <a:t>en</a:t>
            </a:r>
            <a:r>
              <a:rPr dirty="0"/>
              <a:t> de </a:t>
            </a:r>
            <a:r>
              <a:rPr dirty="0" err="1"/>
              <a:t>organisatie</a:t>
            </a:r>
            <a:r>
              <a:rPr dirty="0"/>
              <a:t> : de </a:t>
            </a:r>
            <a:r>
              <a:rPr dirty="0" err="1"/>
              <a:t>bevoegdheden</a:t>
            </a:r>
            <a:r>
              <a:rPr dirty="0"/>
              <a:t> </a:t>
            </a:r>
            <a:r>
              <a:rPr dirty="0" err="1"/>
              <a:t>en</a:t>
            </a:r>
            <a:r>
              <a:rPr dirty="0"/>
              <a:t> het </a:t>
            </a:r>
            <a:r>
              <a:rPr dirty="0" err="1"/>
              <a:t>werkingsgebied</a:t>
            </a:r>
            <a:endParaRPr dirty="0"/>
          </a:p>
        </p:txBody>
      </p:sp>
      <p:sp>
        <p:nvSpPr>
          <p:cNvPr id="305"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pic>
        <p:nvPicPr>
          <p:cNvPr id="306" name="carte_grand_avignon.png" descr="carte_grand_avignon.png"/>
          <p:cNvPicPr>
            <a:picLocks noChangeAspect="1"/>
          </p:cNvPicPr>
          <p:nvPr/>
        </p:nvPicPr>
        <p:blipFill>
          <a:blip r:embed="rId2"/>
          <a:stretch>
            <a:fillRect/>
          </a:stretch>
        </p:blipFill>
        <p:spPr>
          <a:xfrm>
            <a:off x="1248667" y="5528660"/>
            <a:ext cx="10786099" cy="7285682"/>
          </a:xfrm>
          <a:prstGeom prst="rect">
            <a:avLst/>
          </a:prstGeom>
          <a:ln w="12700">
            <a:miter lim="400000"/>
          </a:ln>
        </p:spPr>
      </p:pic>
      <p:sp>
        <p:nvSpPr>
          <p:cNvPr id="307" name="Les estimations de la superficie et de la population du « Grand Bruxelles » - Schattingen van oppervlakte en bevolking van « Groot-Brussel »…"/>
          <p:cNvSpPr txBox="1">
            <a:spLocks noGrp="1"/>
          </p:cNvSpPr>
          <p:nvPr>
            <p:ph type="body" sz="half" idx="1"/>
          </p:nvPr>
        </p:nvSpPr>
        <p:spPr>
          <a:xfrm>
            <a:off x="12342329" y="5043495"/>
            <a:ext cx="10996529" cy="8256012"/>
          </a:xfrm>
          <a:prstGeom prst="rect">
            <a:avLst/>
          </a:prstGeom>
        </p:spPr>
        <p:txBody>
          <a:bodyPr/>
          <a:lstStyle/>
          <a:p>
            <a:pPr marL="0" indent="0" defTabSz="2023821">
              <a:lnSpc>
                <a:spcPct val="100000"/>
              </a:lnSpc>
              <a:spcBef>
                <a:spcPts val="3700"/>
              </a:spcBef>
              <a:buSzTx/>
              <a:buNone/>
              <a:defRPr sz="2905"/>
            </a:pPr>
            <a:r>
              <a:rPr dirty="0"/>
              <a:t>Les estimations de la </a:t>
            </a:r>
            <a:r>
              <a:rPr dirty="0" err="1"/>
              <a:t>superficie</a:t>
            </a:r>
            <a:r>
              <a:rPr dirty="0"/>
              <a:t> et de la population du </a:t>
            </a:r>
            <a:r>
              <a:rPr i="1" dirty="0"/>
              <a:t>« Grand Bruxelles »</a:t>
            </a:r>
            <a:r>
              <a:rPr dirty="0"/>
              <a:t> - </a:t>
            </a:r>
            <a:r>
              <a:rPr dirty="0" err="1"/>
              <a:t>Schattingen</a:t>
            </a:r>
            <a:r>
              <a:rPr dirty="0"/>
              <a:t> van </a:t>
            </a:r>
            <a:r>
              <a:rPr dirty="0" err="1"/>
              <a:t>oppervlakte</a:t>
            </a:r>
            <a:r>
              <a:rPr dirty="0"/>
              <a:t> </a:t>
            </a:r>
            <a:r>
              <a:rPr dirty="0" err="1"/>
              <a:t>en</a:t>
            </a:r>
            <a:r>
              <a:rPr dirty="0"/>
              <a:t> </a:t>
            </a:r>
            <a:r>
              <a:rPr dirty="0" err="1"/>
              <a:t>bevolking</a:t>
            </a:r>
            <a:r>
              <a:rPr dirty="0"/>
              <a:t> van </a:t>
            </a:r>
            <a:r>
              <a:rPr i="1" dirty="0"/>
              <a:t>« Groot-Brussel »</a:t>
            </a:r>
          </a:p>
          <a:p>
            <a:pPr marL="1011936" lvl="1" indent="-505968" defTabSz="2023821">
              <a:lnSpc>
                <a:spcPct val="100000"/>
              </a:lnSpc>
              <a:spcBef>
                <a:spcPts val="3700"/>
              </a:spcBef>
              <a:defRPr sz="2905"/>
            </a:pPr>
            <a:r>
              <a:rPr dirty="0" err="1"/>
              <a:t>Dernière</a:t>
            </a:r>
            <a:r>
              <a:rPr dirty="0"/>
              <a:t> estimation de </a:t>
            </a:r>
            <a:r>
              <a:rPr dirty="0" err="1"/>
              <a:t>Statbel</a:t>
            </a:r>
            <a:r>
              <a:rPr dirty="0"/>
              <a:t> (2001) : </a:t>
            </a:r>
            <a:r>
              <a:rPr b="1" dirty="0"/>
              <a:t>385km2</a:t>
            </a:r>
            <a:r>
              <a:rPr dirty="0"/>
              <a:t> </a:t>
            </a:r>
            <a:r>
              <a:rPr b="1" dirty="0"/>
              <a:t>et</a:t>
            </a:r>
            <a:r>
              <a:rPr dirty="0"/>
              <a:t> </a:t>
            </a:r>
            <a:r>
              <a:rPr b="1" dirty="0"/>
              <a:t>1.3M</a:t>
            </a:r>
            <a:r>
              <a:rPr dirty="0"/>
              <a:t> </a:t>
            </a:r>
            <a:r>
              <a:rPr dirty="0" err="1"/>
              <a:t>d’habitants</a:t>
            </a:r>
            <a:r>
              <a:rPr dirty="0"/>
              <a:t> (</a:t>
            </a:r>
            <a:r>
              <a:rPr dirty="0" err="1"/>
              <a:t>critère</a:t>
            </a:r>
            <a:r>
              <a:rPr dirty="0"/>
              <a:t> </a:t>
            </a:r>
            <a:r>
              <a:rPr dirty="0" err="1"/>
              <a:t>morphologique</a:t>
            </a:r>
            <a:r>
              <a:rPr dirty="0"/>
              <a:t>) - </a:t>
            </a:r>
            <a:r>
              <a:rPr dirty="0" err="1"/>
              <a:t>Laatste</a:t>
            </a:r>
            <a:r>
              <a:rPr dirty="0"/>
              <a:t> </a:t>
            </a:r>
            <a:r>
              <a:rPr dirty="0" err="1"/>
              <a:t>schatting</a:t>
            </a:r>
            <a:r>
              <a:rPr dirty="0"/>
              <a:t> van </a:t>
            </a:r>
            <a:r>
              <a:rPr dirty="0" err="1"/>
              <a:t>Statbel</a:t>
            </a:r>
            <a:r>
              <a:rPr dirty="0"/>
              <a:t> (2001) : </a:t>
            </a:r>
            <a:r>
              <a:rPr b="1" dirty="0"/>
              <a:t>385 km² </a:t>
            </a:r>
            <a:r>
              <a:rPr b="1" dirty="0" err="1"/>
              <a:t>en</a:t>
            </a:r>
            <a:r>
              <a:rPr b="1" dirty="0"/>
              <a:t> 1,3 </a:t>
            </a:r>
            <a:r>
              <a:rPr b="1" dirty="0" err="1"/>
              <a:t>miljoen</a:t>
            </a:r>
            <a:r>
              <a:rPr dirty="0"/>
              <a:t> </a:t>
            </a:r>
            <a:r>
              <a:rPr dirty="0" err="1"/>
              <a:t>inwoners</a:t>
            </a:r>
            <a:r>
              <a:rPr dirty="0"/>
              <a:t> (</a:t>
            </a:r>
            <a:r>
              <a:rPr dirty="0" err="1"/>
              <a:t>morfologisch</a:t>
            </a:r>
            <a:r>
              <a:rPr dirty="0"/>
              <a:t> criterium)</a:t>
            </a:r>
          </a:p>
          <a:p>
            <a:pPr marL="1011936" lvl="1" indent="-505968" defTabSz="2023821">
              <a:lnSpc>
                <a:spcPct val="100000"/>
              </a:lnSpc>
              <a:spcBef>
                <a:spcPts val="3700"/>
              </a:spcBef>
              <a:defRPr sz="2905"/>
            </a:pPr>
            <a:r>
              <a:rPr dirty="0"/>
              <a:t>Estimation </a:t>
            </a:r>
            <a:r>
              <a:rPr dirty="0" err="1"/>
              <a:t>d’universitaires</a:t>
            </a:r>
            <a:r>
              <a:rPr dirty="0"/>
              <a:t> </a:t>
            </a:r>
            <a:r>
              <a:rPr dirty="0" err="1"/>
              <a:t>géographes</a:t>
            </a:r>
            <a:r>
              <a:rPr dirty="0"/>
              <a:t> (2017) : </a:t>
            </a:r>
            <a:r>
              <a:rPr b="1" dirty="0"/>
              <a:t>681km2 et</a:t>
            </a:r>
            <a:r>
              <a:rPr dirty="0"/>
              <a:t> </a:t>
            </a:r>
            <a:r>
              <a:rPr b="1" dirty="0"/>
              <a:t>1.7M</a:t>
            </a:r>
            <a:r>
              <a:rPr dirty="0"/>
              <a:t> </a:t>
            </a:r>
            <a:r>
              <a:rPr dirty="0" err="1"/>
              <a:t>d’habitants</a:t>
            </a:r>
            <a:r>
              <a:rPr dirty="0"/>
              <a:t> (</a:t>
            </a:r>
            <a:r>
              <a:rPr dirty="0" err="1"/>
              <a:t>critère</a:t>
            </a:r>
            <a:r>
              <a:rPr dirty="0"/>
              <a:t> </a:t>
            </a:r>
            <a:r>
              <a:rPr dirty="0" err="1"/>
              <a:t>morphologique</a:t>
            </a:r>
            <a:r>
              <a:rPr dirty="0"/>
              <a:t>) - </a:t>
            </a:r>
            <a:r>
              <a:rPr dirty="0" err="1"/>
              <a:t>Schatting</a:t>
            </a:r>
            <a:r>
              <a:rPr dirty="0"/>
              <a:t> van </a:t>
            </a:r>
            <a:r>
              <a:rPr dirty="0" err="1"/>
              <a:t>geografie-academici</a:t>
            </a:r>
            <a:r>
              <a:rPr dirty="0"/>
              <a:t> (2017) : </a:t>
            </a:r>
            <a:r>
              <a:rPr b="1" dirty="0"/>
              <a:t>681 km² </a:t>
            </a:r>
            <a:r>
              <a:rPr b="1" dirty="0" err="1"/>
              <a:t>en</a:t>
            </a:r>
            <a:r>
              <a:rPr b="1" dirty="0"/>
              <a:t> 1,7 </a:t>
            </a:r>
            <a:r>
              <a:rPr b="1" dirty="0" err="1"/>
              <a:t>miljoen</a:t>
            </a:r>
            <a:r>
              <a:rPr dirty="0"/>
              <a:t> </a:t>
            </a:r>
            <a:r>
              <a:rPr dirty="0" err="1"/>
              <a:t>inwoners</a:t>
            </a:r>
            <a:r>
              <a:rPr dirty="0"/>
              <a:t> (</a:t>
            </a:r>
            <a:r>
              <a:rPr dirty="0" err="1"/>
              <a:t>morfologisch</a:t>
            </a:r>
            <a:r>
              <a:rPr dirty="0"/>
              <a:t> criterium)</a:t>
            </a:r>
          </a:p>
          <a:p>
            <a:pPr marL="1011936" lvl="1" indent="-505968" defTabSz="2023821">
              <a:lnSpc>
                <a:spcPct val="100000"/>
              </a:lnSpc>
              <a:spcBef>
                <a:spcPts val="3700"/>
              </a:spcBef>
              <a:defRPr sz="2905"/>
            </a:pPr>
            <a:r>
              <a:rPr dirty="0"/>
              <a:t>Estimation de la Banque Nationale de Belgique (2022) : </a:t>
            </a:r>
            <a:r>
              <a:rPr b="1" dirty="0"/>
              <a:t>4 824km2</a:t>
            </a:r>
            <a:r>
              <a:rPr dirty="0"/>
              <a:t> </a:t>
            </a:r>
            <a:r>
              <a:rPr b="1" dirty="0"/>
              <a:t>et 3.3M</a:t>
            </a:r>
            <a:r>
              <a:rPr dirty="0"/>
              <a:t> </a:t>
            </a:r>
            <a:r>
              <a:rPr dirty="0" err="1"/>
              <a:t>d’habitants</a:t>
            </a:r>
            <a:r>
              <a:rPr dirty="0"/>
              <a:t> (</a:t>
            </a:r>
            <a:r>
              <a:rPr dirty="0" err="1"/>
              <a:t>critères</a:t>
            </a:r>
            <a:r>
              <a:rPr dirty="0"/>
              <a:t> de </a:t>
            </a:r>
            <a:r>
              <a:rPr dirty="0" err="1"/>
              <a:t>l’OCDE</a:t>
            </a:r>
            <a:r>
              <a:rPr dirty="0"/>
              <a:t>) - </a:t>
            </a:r>
            <a:r>
              <a:rPr dirty="0" err="1"/>
              <a:t>Schatting</a:t>
            </a:r>
            <a:r>
              <a:rPr dirty="0"/>
              <a:t> van de Nationale Bank van </a:t>
            </a:r>
            <a:r>
              <a:rPr dirty="0" err="1"/>
              <a:t>België</a:t>
            </a:r>
            <a:r>
              <a:rPr dirty="0"/>
              <a:t> (2022) : </a:t>
            </a:r>
            <a:r>
              <a:rPr b="1" dirty="0"/>
              <a:t>4.824 km² </a:t>
            </a:r>
            <a:r>
              <a:rPr b="1" dirty="0" err="1"/>
              <a:t>en</a:t>
            </a:r>
            <a:r>
              <a:rPr b="1" dirty="0"/>
              <a:t> 3,3 </a:t>
            </a:r>
            <a:r>
              <a:rPr b="1" dirty="0" err="1"/>
              <a:t>miljoen</a:t>
            </a:r>
            <a:r>
              <a:rPr dirty="0"/>
              <a:t> </a:t>
            </a:r>
            <a:r>
              <a:rPr dirty="0" err="1"/>
              <a:t>inwoners</a:t>
            </a:r>
            <a:r>
              <a:rPr dirty="0"/>
              <a:t> (OESO-criteria)</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10" name="Les ressources financières et la transparence : éléments de cadrage"/>
          <p:cNvSpPr txBox="1">
            <a:spLocks noGrp="1"/>
          </p:cNvSpPr>
          <p:nvPr>
            <p:ph type="body" idx="21"/>
          </p:nvPr>
        </p:nvSpPr>
        <p:spPr>
          <a:xfrm>
            <a:off x="1206500" y="1110513"/>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rPr dirty="0"/>
              <a:t>Les </a:t>
            </a:r>
            <a:r>
              <a:rPr dirty="0" err="1"/>
              <a:t>ressources</a:t>
            </a:r>
            <a:r>
              <a:rPr dirty="0"/>
              <a:t> </a:t>
            </a:r>
            <a:r>
              <a:rPr dirty="0" err="1"/>
              <a:t>financières</a:t>
            </a:r>
            <a:r>
              <a:rPr dirty="0"/>
              <a:t> et la transparence : </a:t>
            </a:r>
            <a:r>
              <a:rPr dirty="0" err="1"/>
              <a:t>éléments</a:t>
            </a:r>
            <a:r>
              <a:rPr dirty="0"/>
              <a:t> de </a:t>
            </a:r>
            <a:r>
              <a:rPr dirty="0" err="1"/>
              <a:t>cadrage</a:t>
            </a:r>
            <a:endParaRPr dirty="0"/>
          </a:p>
        </p:txBody>
      </p:sp>
      <p:sp>
        <p:nvSpPr>
          <p:cNvPr id="311" name="De structuur en de organisatie : elementen van het kader"/>
          <p:cNvSpPr txBox="1"/>
          <p:nvPr/>
        </p:nvSpPr>
        <p:spPr>
          <a:xfrm>
            <a:off x="1206500"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dirty="0"/>
              <a:t>De </a:t>
            </a:r>
            <a:r>
              <a:rPr lang="fr-BE" dirty="0" err="1"/>
              <a:t>financiële</a:t>
            </a:r>
            <a:r>
              <a:rPr lang="fr-BE" dirty="0"/>
              <a:t> </a:t>
            </a:r>
            <a:r>
              <a:rPr lang="fr-BE" dirty="0" err="1"/>
              <a:t>middelen</a:t>
            </a:r>
            <a:r>
              <a:rPr lang="fr-BE" dirty="0"/>
              <a:t> en de </a:t>
            </a:r>
            <a:r>
              <a:rPr lang="fr-BE" dirty="0" err="1"/>
              <a:t>transparantie</a:t>
            </a:r>
            <a:r>
              <a:rPr lang="fr-BE" dirty="0"/>
              <a:t> : </a:t>
            </a:r>
            <a:r>
              <a:rPr lang="fr-BE" dirty="0" err="1"/>
              <a:t>elemen</a:t>
            </a:r>
            <a:r>
              <a:rPr dirty="0"/>
              <a:t>ten van het </a:t>
            </a:r>
            <a:r>
              <a:rPr dirty="0" err="1"/>
              <a:t>kader</a:t>
            </a:r>
            <a:endParaRPr dirty="0"/>
          </a:p>
        </p:txBody>
      </p:sp>
      <p:sp>
        <p:nvSpPr>
          <p:cNvPr id="312"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rPr dirty="0"/>
              <a:t>De </a:t>
            </a:r>
            <a:r>
              <a:rPr dirty="0" err="1"/>
              <a:t>vergelijkende</a:t>
            </a:r>
            <a:r>
              <a:rPr dirty="0"/>
              <a:t> </a:t>
            </a:r>
            <a:r>
              <a:rPr dirty="0" err="1"/>
              <a:t>analyse</a:t>
            </a:r>
            <a:r>
              <a:rPr dirty="0"/>
              <a:t> van de </a:t>
            </a:r>
            <a:r>
              <a:rPr dirty="0" err="1"/>
              <a:t>intergemeentelijke</a:t>
            </a:r>
            <a:r>
              <a:rPr dirty="0"/>
              <a:t> </a:t>
            </a:r>
            <a:r>
              <a:rPr dirty="0" err="1"/>
              <a:t>samenwerking</a:t>
            </a:r>
            <a:r>
              <a:rPr dirty="0"/>
              <a:t> </a:t>
            </a:r>
            <a:r>
              <a:rPr dirty="0" err="1"/>
              <a:t>tussen</a:t>
            </a:r>
            <a:endParaRPr dirty="0"/>
          </a:p>
        </p:txBody>
      </p:sp>
      <p:graphicFrame>
        <p:nvGraphicFramePr>
          <p:cNvPr id="313" name="Tableau comparatif de la dépense des collectivités belges et françaises pour l’année 2024"/>
          <p:cNvGraphicFramePr/>
          <p:nvPr/>
        </p:nvGraphicFramePr>
        <p:xfrm>
          <a:off x="1149019" y="4866270"/>
          <a:ext cx="10535522" cy="8249168"/>
        </p:xfrm>
        <a:graphic>
          <a:graphicData uri="http://schemas.openxmlformats.org/drawingml/2006/table">
            <a:tbl>
              <a:tblPr firstRow="1" firstCol="1" bandRow="1">
                <a:tableStyleId>{4C3C2611-4C71-4FC5-86AE-919BDF0F9419}</a:tableStyleId>
              </a:tblPr>
              <a:tblGrid>
                <a:gridCol w="3417073">
                  <a:extLst>
                    <a:ext uri="{9D8B030D-6E8A-4147-A177-3AD203B41FA5}">
                      <a16:colId xmlns:a16="http://schemas.microsoft.com/office/drawing/2014/main" val="20000"/>
                    </a:ext>
                  </a:extLst>
                </a:gridCol>
                <a:gridCol w="3481236">
                  <a:extLst>
                    <a:ext uri="{9D8B030D-6E8A-4147-A177-3AD203B41FA5}">
                      <a16:colId xmlns:a16="http://schemas.microsoft.com/office/drawing/2014/main" val="20001"/>
                    </a:ext>
                  </a:extLst>
                </a:gridCol>
                <a:gridCol w="3637213">
                  <a:extLst>
                    <a:ext uri="{9D8B030D-6E8A-4147-A177-3AD203B41FA5}">
                      <a16:colId xmlns:a16="http://schemas.microsoft.com/office/drawing/2014/main" val="20002"/>
                    </a:ext>
                  </a:extLst>
                </a:gridCol>
              </a:tblGrid>
              <a:tr h="609891">
                <a:tc gridSpan="3">
                  <a:txBody>
                    <a:bodyPr/>
                    <a:lstStyle/>
                    <a:p>
                      <a:pPr defTabSz="457200">
                        <a:spcBef>
                          <a:spcPts val="1500"/>
                        </a:spcBef>
                        <a:defRPr b="0"/>
                      </a:pPr>
                      <a:r>
                        <a:rPr sz="2300" u="sng">
                          <a:latin typeface="Times New Roman"/>
                          <a:ea typeface="Times New Roman"/>
                          <a:cs typeface="Times New Roman"/>
                          <a:sym typeface="Times New Roman"/>
                        </a:rPr>
                        <a:t>Tableau comparatif de la dépense des collectivités belges et françaises pour l’année 2024</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517497">
                <a:tc>
                  <a:txBody>
                    <a:bodyPr/>
                    <a:lstStyle/>
                    <a:p>
                      <a:pPr algn="l" defTabSz="457200">
                        <a:defRPr sz="2100">
                          <a:latin typeface="Times New Roman"/>
                          <a:ea typeface="Times New Roman"/>
                          <a:cs typeface="Times New Roman"/>
                          <a:sym typeface="Times New Roman"/>
                        </a:defRPr>
                      </a:pPr>
                      <a:r>
                        <a:t>Collectivités </a:t>
                      </a:r>
                      <a:r>
                        <a:rPr b="0" i="1"/>
                        <a:t>(classés par nomenclature d’unités territoriales statistiques européennes NUTS)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100" b="1">
                          <a:latin typeface="Times New Roman"/>
                          <a:ea typeface="Times New Roman"/>
                          <a:cs typeface="Times New Roman"/>
                          <a:sym typeface="Times New Roman"/>
                        </a:defRPr>
                      </a:pPr>
                      <a:r>
                        <a:t>Dépenses France </a:t>
                      </a:r>
                      <a:r>
                        <a:rPr b="0" i="1"/>
                        <a:t>(en milliards d’euros et en pourcentage du PIB en valeur)</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100" b="1">
                          <a:latin typeface="Times New Roman"/>
                          <a:ea typeface="Times New Roman"/>
                          <a:cs typeface="Times New Roman"/>
                          <a:sym typeface="Times New Roman"/>
                        </a:defRPr>
                      </a:pPr>
                      <a:r>
                        <a:t>Dépenses Belgique </a:t>
                      </a:r>
                      <a:r>
                        <a:rPr b="0" i="1"/>
                        <a:t>(en milliards d’euros et en pourcentage du PIB en valeur)</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1517497">
                <a:tc>
                  <a:txBody>
                    <a:bodyPr/>
                    <a:lstStyle/>
                    <a:p>
                      <a:pPr algn="l" defTabSz="457200">
                        <a:defRPr sz="2100" b="0">
                          <a:latin typeface="Times New Roman"/>
                          <a:ea typeface="Times New Roman"/>
                          <a:cs typeface="Times New Roman"/>
                          <a:sym typeface="Times New Roman"/>
                        </a:defRPr>
                      </a:pPr>
                      <a:r>
                        <a:t>Régions </a:t>
                      </a:r>
                      <a:r>
                        <a:rPr i="1"/>
                        <a:t>(NUTS 1)</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30 Mds - 1% PIB</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l" defTabSz="457200">
                        <a:defRPr sz="2100">
                          <a:latin typeface="Times New Roman"/>
                          <a:ea typeface="Times New Roman"/>
                          <a:cs typeface="Times New Roman"/>
                          <a:sym typeface="Times New Roman"/>
                        </a:defRPr>
                      </a:pPr>
                      <a:r>
                        <a:t>91.3 Mds - 14.9% PIB </a:t>
                      </a:r>
                      <a:r>
                        <a:rPr i="1"/>
                        <a:t>(Bruxelles-Capitale: 7.5 + Wallonie: 21.1 + Flandre: 62.7)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1159357">
                <a:tc>
                  <a:txBody>
                    <a:bodyPr/>
                    <a:lstStyle/>
                    <a:p>
                      <a:pPr algn="l" defTabSz="457200">
                        <a:defRPr sz="2100" b="0">
                          <a:latin typeface="Times New Roman"/>
                          <a:ea typeface="Times New Roman"/>
                          <a:cs typeface="Times New Roman"/>
                          <a:sym typeface="Times New Roman"/>
                        </a:defRPr>
                      </a:pPr>
                      <a:r>
                        <a:t>Départements/provinces </a:t>
                      </a:r>
                      <a:r>
                        <a:rPr i="1"/>
                        <a:t>(NUTS 2/3)</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74,4 Mds - 2.6% PIB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2100">
                          <a:latin typeface="Times New Roman"/>
                          <a:ea typeface="Times New Roman"/>
                          <a:cs typeface="Times New Roman"/>
                          <a:sym typeface="Times New Roman"/>
                        </a:defRPr>
                      </a:pPr>
                      <a:r>
                        <a:t>2,2 Mds - 0,4% PIB </a:t>
                      </a:r>
                      <a:r>
                        <a:rPr i="1"/>
                        <a:t>(Wallonie: 1,4 + Flandre: 0,8)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1159357">
                <a:tc>
                  <a:txBody>
                    <a:bodyPr/>
                    <a:lstStyle/>
                    <a:p>
                      <a:pPr algn="l" defTabSz="457200">
                        <a:defRPr b="0"/>
                      </a:pPr>
                      <a:r>
                        <a:rPr sz="2100">
                          <a:latin typeface="Times New Roman"/>
                          <a:ea typeface="Times New Roman"/>
                          <a:cs typeface="Times New Roman"/>
                          <a:sym typeface="Times New Roman"/>
                        </a:rPr>
                        <a:t>Communautés belges (non classées)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2100">
                          <a:latin typeface="Times New Roman"/>
                          <a:ea typeface="Times New Roman"/>
                          <a:cs typeface="Times New Roman"/>
                          <a:sym typeface="Times New Roman"/>
                        </a:defRPr>
                      </a:pPr>
                      <a:r>
                        <a:t>14,3 Mds - 2,3% PIB </a:t>
                      </a:r>
                      <a:r>
                        <a:rPr i="1"/>
                        <a:t>(Wallonie-Bruxelles: 13,5 + Germanophone: 0,8)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1514957">
                <a:tc>
                  <a:txBody>
                    <a:bodyPr/>
                    <a:lstStyle/>
                    <a:p>
                      <a:pPr algn="l" defTabSz="457200">
                        <a:defRPr sz="2100" b="0">
                          <a:latin typeface="Times New Roman"/>
                          <a:ea typeface="Times New Roman"/>
                          <a:cs typeface="Times New Roman"/>
                          <a:sym typeface="Times New Roman"/>
                        </a:defRPr>
                      </a:pPr>
                      <a:r>
                        <a:t>Communes </a:t>
                      </a:r>
                      <a:r>
                        <a:rPr i="1"/>
                        <a:t>(LAU)</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119,1 Mds - 4,3% PIB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2100">
                          <a:latin typeface="Times New Roman"/>
                          <a:ea typeface="Times New Roman"/>
                          <a:cs typeface="Times New Roman"/>
                          <a:sym typeface="Times New Roman"/>
                        </a:defRPr>
                      </a:pPr>
                      <a:r>
                        <a:t>38,6 Mds - 6,3% PIB </a:t>
                      </a:r>
                      <a:r>
                        <a:rPr i="1"/>
                        <a:t>(Flandre: 14,7 + Bruxelles-Capitale: 14,6 + Wallonie: 9,3)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770612">
                <a:tc>
                  <a:txBody>
                    <a:bodyPr/>
                    <a:lstStyle/>
                    <a:p>
                      <a:pPr algn="l" defTabSz="457200">
                        <a:defRPr b="0"/>
                      </a:pPr>
                      <a:r>
                        <a:rPr sz="2100" b="1">
                          <a:latin typeface="Times New Roman"/>
                          <a:ea typeface="Times New Roman"/>
                          <a:cs typeface="Times New Roman"/>
                          <a:sym typeface="Times New Roman"/>
                        </a:rPr>
                        <a:t>Total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b="1" dirty="0">
                          <a:latin typeface="Times New Roman"/>
                          <a:ea typeface="Times New Roman"/>
                          <a:cs typeface="Times New Roman"/>
                          <a:sym typeface="Times New Roman"/>
                        </a:rPr>
                        <a:t>223,5 </a:t>
                      </a:r>
                      <a:r>
                        <a:rPr sz="2100" b="1" dirty="0" err="1">
                          <a:latin typeface="Times New Roman"/>
                          <a:ea typeface="Times New Roman"/>
                          <a:cs typeface="Times New Roman"/>
                          <a:sym typeface="Times New Roman"/>
                        </a:rPr>
                        <a:t>Mds</a:t>
                      </a:r>
                      <a:r>
                        <a:rPr sz="2100" b="1" dirty="0">
                          <a:latin typeface="Times New Roman"/>
                          <a:ea typeface="Times New Roman"/>
                          <a:cs typeface="Times New Roman"/>
                          <a:sym typeface="Times New Roman"/>
                        </a:rPr>
                        <a:t> - 7,7% PIB</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r>
                        <a:rPr sz="2100" b="1" dirty="0">
                          <a:latin typeface="Times New Roman"/>
                          <a:ea typeface="Times New Roman"/>
                          <a:cs typeface="Times New Roman"/>
                          <a:sym typeface="Times New Roman"/>
                        </a:rPr>
                        <a:t>146,4 </a:t>
                      </a:r>
                      <a:r>
                        <a:rPr sz="2100" b="1" dirty="0" err="1">
                          <a:latin typeface="Times New Roman"/>
                          <a:ea typeface="Times New Roman"/>
                          <a:cs typeface="Times New Roman"/>
                          <a:sym typeface="Times New Roman"/>
                        </a:rPr>
                        <a:t>Mds</a:t>
                      </a:r>
                      <a:r>
                        <a:rPr sz="2100" b="1" dirty="0">
                          <a:latin typeface="Times New Roman"/>
                          <a:ea typeface="Times New Roman"/>
                          <a:cs typeface="Times New Roman"/>
                          <a:sym typeface="Times New Roman"/>
                        </a:rPr>
                        <a:t> - 23,8% PIB</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bl>
          </a:graphicData>
        </a:graphic>
      </p:graphicFrame>
      <p:graphicFrame>
        <p:nvGraphicFramePr>
          <p:cNvPr id="314" name="Tableau comparatif des effectifs des collectivités belges et françaises pour l’année 2024"/>
          <p:cNvGraphicFramePr/>
          <p:nvPr/>
        </p:nvGraphicFramePr>
        <p:xfrm>
          <a:off x="12845989" y="4931239"/>
          <a:ext cx="10539967" cy="8111403"/>
        </p:xfrm>
        <a:graphic>
          <a:graphicData uri="http://schemas.openxmlformats.org/drawingml/2006/table">
            <a:tbl>
              <a:tblPr firstRow="1" firstCol="1" bandRow="1">
                <a:tableStyleId>{4C3C2611-4C71-4FC5-86AE-919BDF0F9419}</a:tableStyleId>
              </a:tblPr>
              <a:tblGrid>
                <a:gridCol w="3418515">
                  <a:extLst>
                    <a:ext uri="{9D8B030D-6E8A-4147-A177-3AD203B41FA5}">
                      <a16:colId xmlns:a16="http://schemas.microsoft.com/office/drawing/2014/main" val="20000"/>
                    </a:ext>
                  </a:extLst>
                </a:gridCol>
                <a:gridCol w="3484686">
                  <a:extLst>
                    <a:ext uri="{9D8B030D-6E8A-4147-A177-3AD203B41FA5}">
                      <a16:colId xmlns:a16="http://schemas.microsoft.com/office/drawing/2014/main" val="20001"/>
                    </a:ext>
                  </a:extLst>
                </a:gridCol>
                <a:gridCol w="3636766">
                  <a:extLst>
                    <a:ext uri="{9D8B030D-6E8A-4147-A177-3AD203B41FA5}">
                      <a16:colId xmlns:a16="http://schemas.microsoft.com/office/drawing/2014/main" val="20002"/>
                    </a:ext>
                  </a:extLst>
                </a:gridCol>
              </a:tblGrid>
              <a:tr h="470191">
                <a:tc gridSpan="3">
                  <a:txBody>
                    <a:bodyPr/>
                    <a:lstStyle/>
                    <a:p>
                      <a:pPr defTabSz="457200">
                        <a:spcBef>
                          <a:spcPts val="1200"/>
                        </a:spcBef>
                        <a:defRPr b="0"/>
                      </a:pPr>
                      <a:r>
                        <a:rPr sz="2300" u="sng">
                          <a:latin typeface="Times New Roman"/>
                          <a:ea typeface="Times New Roman"/>
                          <a:cs typeface="Times New Roman"/>
                          <a:sym typeface="Times New Roman"/>
                        </a:rPr>
                        <a:t>Tableau comparatif des effectifs des collectivités belges et françaises pour l’année 2024</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545431">
                <a:tc>
                  <a:txBody>
                    <a:bodyPr/>
                    <a:lstStyle/>
                    <a:p>
                      <a:pPr algn="l" defTabSz="457200">
                        <a:defRPr sz="2100">
                          <a:latin typeface="Times New Roman"/>
                          <a:ea typeface="Times New Roman"/>
                          <a:cs typeface="Times New Roman"/>
                          <a:sym typeface="Times New Roman"/>
                        </a:defRPr>
                      </a:pPr>
                      <a:r>
                        <a:t>Collectivités </a:t>
                      </a:r>
                      <a:r>
                        <a:rPr b="0" i="1"/>
                        <a:t>(classés par nomenclature d’unités territoriales statistiques européennes NUTS)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100" b="1">
                          <a:latin typeface="Times New Roman"/>
                          <a:ea typeface="Times New Roman"/>
                          <a:cs typeface="Times New Roman"/>
                          <a:sym typeface="Times New Roman"/>
                        </a:defRPr>
                      </a:pPr>
                      <a:r>
                        <a:t>Effectifs France </a:t>
                      </a:r>
                      <a:r>
                        <a:rPr b="0" i="1"/>
                        <a:t>(en nombre d’agents en milliers et en fonctionnaire par millier d’habitants)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100" b="1">
                          <a:latin typeface="Times New Roman"/>
                          <a:ea typeface="Times New Roman"/>
                          <a:cs typeface="Times New Roman"/>
                          <a:sym typeface="Times New Roman"/>
                        </a:defRPr>
                      </a:pPr>
                      <a:r>
                        <a:t>Effectifs Belgique </a:t>
                      </a:r>
                      <a:r>
                        <a:rPr b="0" i="1"/>
                        <a:t>(en nombre d’agents en milliers et en agent par millier d’habitants)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1398309">
                <a:tc>
                  <a:txBody>
                    <a:bodyPr/>
                    <a:lstStyle/>
                    <a:p>
                      <a:pPr algn="l" defTabSz="457200">
                        <a:defRPr sz="2100" b="0">
                          <a:latin typeface="Times New Roman"/>
                          <a:ea typeface="Times New Roman"/>
                          <a:cs typeface="Times New Roman"/>
                          <a:sym typeface="Times New Roman"/>
                        </a:defRPr>
                      </a:pPr>
                      <a:r>
                        <a:t>Régions </a:t>
                      </a:r>
                      <a:r>
                        <a:rPr i="1"/>
                        <a:t>(NUTS 1)</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97.800 agents - 1,43/1000 hab</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l" defTabSz="457200">
                        <a:defRPr sz="2100">
                          <a:latin typeface="Times New Roman"/>
                          <a:ea typeface="Times New Roman"/>
                          <a:cs typeface="Times New Roman"/>
                          <a:sym typeface="Times New Roman"/>
                        </a:defRPr>
                      </a:pPr>
                      <a:r>
                        <a:t>50.900 agents - 4,28/1000 hab </a:t>
                      </a:r>
                      <a:r>
                        <a:rPr i="1"/>
                        <a:t>(Bruxelles-Capitale: 12 + Wallonie: 10.9 Wallonie + Flandre: 28)</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1390794">
                <a:tc>
                  <a:txBody>
                    <a:bodyPr/>
                    <a:lstStyle/>
                    <a:p>
                      <a:pPr algn="l" defTabSz="457200">
                        <a:defRPr sz="2100" b="0">
                          <a:latin typeface="Times New Roman"/>
                          <a:ea typeface="Times New Roman"/>
                          <a:cs typeface="Times New Roman"/>
                          <a:sym typeface="Times New Roman"/>
                        </a:defRPr>
                      </a:pPr>
                      <a:r>
                        <a:t>Départements/provinces </a:t>
                      </a:r>
                      <a:r>
                        <a:rPr i="1"/>
                        <a:t>(NUTS 2/3)</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283.000 agents - 4,13/1000 hab</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2100">
                          <a:latin typeface="Times New Roman"/>
                          <a:ea typeface="Times New Roman"/>
                          <a:cs typeface="Times New Roman"/>
                          <a:sym typeface="Times New Roman"/>
                        </a:defRPr>
                      </a:pPr>
                      <a:r>
                        <a:t>15.300 agents - 1,29/1000 hab </a:t>
                      </a:r>
                      <a:r>
                        <a:rPr i="1"/>
                        <a:t>(Wallonie: 10.4 + Flandres 4.9 NB : pas d’informations sur la province de flandre occidentale)</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1052585">
                <a:tc>
                  <a:txBody>
                    <a:bodyPr/>
                    <a:lstStyle/>
                    <a:p>
                      <a:pPr algn="l" defTabSz="457200">
                        <a:defRPr b="0"/>
                      </a:pPr>
                      <a:r>
                        <a:rPr sz="2100">
                          <a:latin typeface="Times New Roman"/>
                          <a:ea typeface="Times New Roman"/>
                          <a:cs typeface="Times New Roman"/>
                          <a:sym typeface="Times New Roman"/>
                        </a:rPr>
                        <a:t>Communautés belges (non classées)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2100">
                          <a:latin typeface="Times New Roman"/>
                          <a:ea typeface="Times New Roman"/>
                          <a:cs typeface="Times New Roman"/>
                          <a:sym typeface="Times New Roman"/>
                        </a:defRPr>
                      </a:pPr>
                      <a:r>
                        <a:t>7.000 agents - 0,59/1000 hab </a:t>
                      </a:r>
                      <a:r>
                        <a:rPr i="1"/>
                        <a:t>(Wallonie-Bruxelles: 6.8 + Germanophone: 0.2)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1390794">
                <a:tc>
                  <a:txBody>
                    <a:bodyPr/>
                    <a:lstStyle/>
                    <a:p>
                      <a:pPr algn="l" defTabSz="457200">
                        <a:defRPr sz="2100" b="0">
                          <a:latin typeface="Times New Roman"/>
                          <a:ea typeface="Times New Roman"/>
                          <a:cs typeface="Times New Roman"/>
                          <a:sym typeface="Times New Roman"/>
                        </a:defRPr>
                      </a:pPr>
                      <a:r>
                        <a:t>Communes </a:t>
                      </a:r>
                      <a:r>
                        <a:rPr i="1"/>
                        <a:t>(LAU)</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1.023.300 agents - 14,93/1000 hab</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2100">
                          <a:latin typeface="Times New Roman"/>
                          <a:ea typeface="Times New Roman"/>
                          <a:cs typeface="Times New Roman"/>
                          <a:sym typeface="Times New Roman"/>
                        </a:defRPr>
                      </a:pPr>
                      <a:r>
                        <a:t>120.700 agents - 10,16/1000 hab </a:t>
                      </a:r>
                      <a:r>
                        <a:rPr i="1"/>
                        <a:t>(Wallonie: 49.6 + Bruxelles-Capitale: 18.3 + Flandres: 52.8)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854164">
                <a:tc>
                  <a:txBody>
                    <a:bodyPr/>
                    <a:lstStyle/>
                    <a:p>
                      <a:pPr algn="l" defTabSz="457200">
                        <a:defRPr b="0"/>
                      </a:pPr>
                      <a:r>
                        <a:rPr sz="2100" b="1">
                          <a:latin typeface="Times New Roman"/>
                          <a:ea typeface="Times New Roman"/>
                          <a:cs typeface="Times New Roman"/>
                          <a:sym typeface="Times New Roman"/>
                        </a:rPr>
                        <a:t>Total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b="1" dirty="0">
                          <a:latin typeface="Times New Roman"/>
                          <a:ea typeface="Times New Roman"/>
                          <a:cs typeface="Times New Roman"/>
                          <a:sym typeface="Times New Roman"/>
                        </a:rPr>
                        <a:t>1.404.100 agents - 20,49/1000 </a:t>
                      </a:r>
                      <a:r>
                        <a:rPr sz="2100" b="1" dirty="0" err="1">
                          <a:latin typeface="Times New Roman"/>
                          <a:ea typeface="Times New Roman"/>
                          <a:cs typeface="Times New Roman"/>
                          <a:sym typeface="Times New Roman"/>
                        </a:rPr>
                        <a:t>hab</a:t>
                      </a:r>
                      <a:endParaRPr sz="2100" b="1" dirty="0">
                        <a:latin typeface="Times New Roman"/>
                        <a:ea typeface="Times New Roman"/>
                        <a:cs typeface="Times New Roman"/>
                        <a:sym typeface="Times New Roman"/>
                      </a:endParaRP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r>
                        <a:rPr sz="2100" b="1" dirty="0">
                          <a:latin typeface="Times New Roman"/>
                          <a:ea typeface="Times New Roman"/>
                          <a:cs typeface="Times New Roman"/>
                          <a:sym typeface="Times New Roman"/>
                        </a:rPr>
                        <a:t>193.900 agents - 16,31/1000 </a:t>
                      </a:r>
                      <a:r>
                        <a:rPr sz="2100" b="1" dirty="0" err="1">
                          <a:latin typeface="Times New Roman"/>
                          <a:ea typeface="Times New Roman"/>
                          <a:cs typeface="Times New Roman"/>
                          <a:sym typeface="Times New Roman"/>
                        </a:rPr>
                        <a:t>hab</a:t>
                      </a:r>
                      <a:endParaRPr sz="2100" b="1" dirty="0">
                        <a:latin typeface="Times New Roman"/>
                        <a:ea typeface="Times New Roman"/>
                        <a:cs typeface="Times New Roman"/>
                        <a:sym typeface="Times New Roman"/>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17" name="Les ressources financières et la transparence : fiscalité et recettes propres"/>
          <p:cNvSpPr txBox="1">
            <a:spLocks noGrp="1"/>
          </p:cNvSpPr>
          <p:nvPr>
            <p:ph type="body" idx="21"/>
          </p:nvPr>
        </p:nvSpPr>
        <p:spPr>
          <a:xfrm>
            <a:off x="1206500" y="1326551"/>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t>Les ressources financières et la transparence : fiscalité et recettes propres</a:t>
            </a:r>
          </a:p>
        </p:txBody>
      </p:sp>
      <p:sp>
        <p:nvSpPr>
          <p:cNvPr id="318" name="De structuur en de organisatie : elementen van het kader"/>
          <p:cNvSpPr txBox="1"/>
          <p:nvPr/>
        </p:nvSpPr>
        <p:spPr>
          <a:xfrm>
            <a:off x="1206500" y="3958575"/>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lang="nl-NL" dirty="0"/>
              <a:t>De financiële middelen en de transparantie : het kapitaal en de bestuursorganen</a:t>
            </a:r>
          </a:p>
        </p:txBody>
      </p:sp>
      <p:sp>
        <p:nvSpPr>
          <p:cNvPr id="319"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rPr dirty="0"/>
              <a:t>De </a:t>
            </a:r>
            <a:r>
              <a:rPr dirty="0" err="1"/>
              <a:t>vergelijkende</a:t>
            </a:r>
            <a:r>
              <a:rPr dirty="0"/>
              <a:t> </a:t>
            </a:r>
            <a:r>
              <a:rPr dirty="0" err="1"/>
              <a:t>analyse</a:t>
            </a:r>
            <a:r>
              <a:rPr dirty="0"/>
              <a:t> van de </a:t>
            </a:r>
            <a:r>
              <a:rPr dirty="0" err="1"/>
              <a:t>intergemeentelijke</a:t>
            </a:r>
            <a:r>
              <a:rPr dirty="0"/>
              <a:t> </a:t>
            </a:r>
            <a:r>
              <a:rPr dirty="0" err="1"/>
              <a:t>samenwerking</a:t>
            </a:r>
            <a:r>
              <a:rPr dirty="0"/>
              <a:t> </a:t>
            </a:r>
            <a:r>
              <a:rPr dirty="0" err="1"/>
              <a:t>tussen</a:t>
            </a:r>
            <a:endParaRPr dirty="0"/>
          </a:p>
        </p:txBody>
      </p:sp>
      <p:graphicFrame>
        <p:nvGraphicFramePr>
          <p:cNvPr id="320" name="Tableau de produits totaux du compte de résultat 2024 des Intercommunales bruxelloises"/>
          <p:cNvGraphicFramePr/>
          <p:nvPr/>
        </p:nvGraphicFramePr>
        <p:xfrm>
          <a:off x="3102979" y="5226350"/>
          <a:ext cx="18178040" cy="8113863"/>
        </p:xfrm>
        <a:graphic>
          <a:graphicData uri="http://schemas.openxmlformats.org/drawingml/2006/table">
            <a:tbl>
              <a:tblPr firstRow="1" firstCol="1" bandRow="1">
                <a:tableStyleId>{4C3C2611-4C71-4FC5-86AE-919BDF0F9419}</a:tableStyleId>
              </a:tblPr>
              <a:tblGrid>
                <a:gridCol w="4513344">
                  <a:extLst>
                    <a:ext uri="{9D8B030D-6E8A-4147-A177-3AD203B41FA5}">
                      <a16:colId xmlns:a16="http://schemas.microsoft.com/office/drawing/2014/main" val="20000"/>
                    </a:ext>
                  </a:extLst>
                </a:gridCol>
                <a:gridCol w="4600708">
                  <a:extLst>
                    <a:ext uri="{9D8B030D-6E8A-4147-A177-3AD203B41FA5}">
                      <a16:colId xmlns:a16="http://schemas.microsoft.com/office/drawing/2014/main" val="20001"/>
                    </a:ext>
                  </a:extLst>
                </a:gridCol>
                <a:gridCol w="4309460">
                  <a:extLst>
                    <a:ext uri="{9D8B030D-6E8A-4147-A177-3AD203B41FA5}">
                      <a16:colId xmlns:a16="http://schemas.microsoft.com/office/drawing/2014/main" val="20002"/>
                    </a:ext>
                  </a:extLst>
                </a:gridCol>
                <a:gridCol w="4754528">
                  <a:extLst>
                    <a:ext uri="{9D8B030D-6E8A-4147-A177-3AD203B41FA5}">
                      <a16:colId xmlns:a16="http://schemas.microsoft.com/office/drawing/2014/main" val="20003"/>
                    </a:ext>
                  </a:extLst>
                </a:gridCol>
              </a:tblGrid>
              <a:tr h="666377">
                <a:tc gridSpan="4">
                  <a:txBody>
                    <a:bodyPr/>
                    <a:lstStyle/>
                    <a:p>
                      <a:pPr defTabSz="457200">
                        <a:spcBef>
                          <a:spcPts val="1200"/>
                        </a:spcBef>
                        <a:defRPr b="0"/>
                      </a:pPr>
                      <a:r>
                        <a:rPr sz="3600" u="sng">
                          <a:latin typeface="Times New Roman"/>
                          <a:ea typeface="Times New Roman"/>
                          <a:cs typeface="Times New Roman"/>
                          <a:sym typeface="Times New Roman"/>
                        </a:rPr>
                        <a:t>Tableau de produits totaux du compte de résultat 2024 des Intercommunales bruxelloises</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067698">
                <a:tc>
                  <a:txBody>
                    <a:bodyPr/>
                    <a:lstStyle/>
                    <a:p>
                      <a:pPr algn="l" defTabSz="457200">
                        <a:defRPr sz="2800">
                          <a:latin typeface="Times New Roman"/>
                          <a:ea typeface="Times New Roman"/>
                          <a:cs typeface="Times New Roman"/>
                          <a:sym typeface="Times New Roman"/>
                        </a:defRPr>
                      </a:pPr>
                      <a:r>
                        <a:t>Intercommunales </a:t>
                      </a:r>
                      <a:r>
                        <a:rPr b="0" i="1"/>
                        <a:t>(Interfin et BNO ont été écartés du tableau en raison de la structure inhérente de Sibelga)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800" b="1">
                          <a:latin typeface="Times New Roman"/>
                          <a:ea typeface="Times New Roman"/>
                          <a:cs typeface="Times New Roman"/>
                          <a:sym typeface="Times New Roman"/>
                        </a:defRPr>
                      </a:pPr>
                      <a:r>
                        <a:t>Produit total </a:t>
                      </a:r>
                      <a:r>
                        <a:rPr b="0" i="1"/>
                        <a:t>(produit d’exploitation + produit financier)</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800" b="1">
                          <a:latin typeface="Times New Roman"/>
                          <a:ea typeface="Times New Roman"/>
                          <a:cs typeface="Times New Roman"/>
                          <a:sym typeface="Times New Roman"/>
                        </a:defRPr>
                      </a:pPr>
                      <a:r>
                        <a:t>Financements publics totaux</a:t>
                      </a:r>
                      <a:r>
                        <a:rPr b="0" i="1"/>
                        <a:t> (essentiellement des subsides)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800" b="1">
                          <a:latin typeface="Times New Roman"/>
                          <a:ea typeface="Times New Roman"/>
                          <a:cs typeface="Times New Roman"/>
                          <a:sym typeface="Times New Roman"/>
                        </a:rPr>
                        <a:t>Part des financements publics dans le produit total</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626455">
                <a:tc>
                  <a:txBody>
                    <a:bodyPr/>
                    <a:lstStyle/>
                    <a:p>
                      <a:pPr algn="l" defTabSz="457200">
                        <a:defRPr b="0"/>
                      </a:pPr>
                      <a:r>
                        <a:rPr sz="2800">
                          <a:latin typeface="Times New Roman"/>
                          <a:ea typeface="Times New Roman"/>
                          <a:cs typeface="Times New Roman"/>
                          <a:sym typeface="Times New Roman"/>
                        </a:rPr>
                        <a:t>Sibelga</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r" defTabSz="457200">
                        <a:lnSpc>
                          <a:spcPct val="150000"/>
                        </a:lnSpc>
                        <a:spcBef>
                          <a:spcPts val="700"/>
                        </a:spcBef>
                      </a:pPr>
                      <a:r>
                        <a:rPr sz="2800">
                          <a:solidFill>
                            <a:srgbClr val="212121"/>
                          </a:solidFill>
                          <a:latin typeface="Times New Roman"/>
                          <a:ea typeface="Times New Roman"/>
                          <a:cs typeface="Times New Roman"/>
                          <a:sym typeface="Times New Roman"/>
                        </a:rPr>
                        <a:t>421 860 904 €</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lnSpc>
                          <a:spcPct val="150000"/>
                        </a:lnSpc>
                        <a:spcBef>
                          <a:spcPts val="700"/>
                        </a:spcBef>
                      </a:pPr>
                      <a:r>
                        <a:rPr sz="2800">
                          <a:solidFill>
                            <a:srgbClr val="212121"/>
                          </a:solidFill>
                          <a:latin typeface="Times New Roman"/>
                          <a:ea typeface="Times New Roman"/>
                          <a:cs typeface="Times New Roman"/>
                          <a:sym typeface="Times New Roman"/>
                        </a:rPr>
                        <a:t>4 662 352 €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2800">
                          <a:latin typeface="Times New Roman"/>
                          <a:ea typeface="Times New Roman"/>
                          <a:cs typeface="Times New Roman"/>
                          <a:sym typeface="Times New Roman"/>
                        </a:rPr>
                        <a:t>1,11 %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619904">
                <a:tc>
                  <a:txBody>
                    <a:bodyPr/>
                    <a:lstStyle/>
                    <a:p>
                      <a:pPr algn="l" defTabSz="457200">
                        <a:defRPr b="0"/>
                      </a:pPr>
                      <a:r>
                        <a:rPr sz="2800">
                          <a:latin typeface="Times New Roman"/>
                          <a:ea typeface="Times New Roman"/>
                          <a:cs typeface="Times New Roman"/>
                          <a:sym typeface="Times New Roman"/>
                        </a:rPr>
                        <a:t>Vivaqua</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472 374 518 €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2 554 322 €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2800">
                          <a:latin typeface="Times New Roman"/>
                          <a:ea typeface="Times New Roman"/>
                          <a:cs typeface="Times New Roman"/>
                          <a:sym typeface="Times New Roman"/>
                        </a:rPr>
                        <a:t>0,54 %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619904">
                <a:tc>
                  <a:txBody>
                    <a:bodyPr/>
                    <a:lstStyle/>
                    <a:p>
                      <a:pPr algn="l" defTabSz="457200">
                        <a:defRPr b="0"/>
                      </a:pPr>
                      <a:r>
                        <a:rPr sz="2800">
                          <a:latin typeface="Times New Roman"/>
                          <a:ea typeface="Times New Roman"/>
                          <a:cs typeface="Times New Roman"/>
                          <a:sym typeface="Times New Roman"/>
                        </a:rPr>
                        <a:t>Cremabru</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4 468 704 €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58 568 €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2800">
                          <a:latin typeface="Times New Roman"/>
                          <a:ea typeface="Times New Roman"/>
                          <a:cs typeface="Times New Roman"/>
                          <a:sym typeface="Times New Roman"/>
                        </a:rPr>
                        <a:t>1,31 %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619904">
                <a:tc>
                  <a:txBody>
                    <a:bodyPr/>
                    <a:lstStyle/>
                    <a:p>
                      <a:pPr algn="l" defTabSz="457200">
                        <a:defRPr b="0"/>
                      </a:pPr>
                      <a:r>
                        <a:rPr sz="2800">
                          <a:latin typeface="Times New Roman"/>
                          <a:ea typeface="Times New Roman"/>
                          <a:cs typeface="Times New Roman"/>
                          <a:sym typeface="Times New Roman"/>
                        </a:rPr>
                        <a:t>Inhumation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1 220 807 €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76 263 €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2800">
                          <a:latin typeface="Times New Roman"/>
                          <a:ea typeface="Times New Roman"/>
                          <a:cs typeface="Times New Roman"/>
                          <a:sym typeface="Times New Roman"/>
                        </a:rPr>
                        <a:t>6,25 %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2122939">
                <a:tc>
                  <a:txBody>
                    <a:bodyPr/>
                    <a:lstStyle/>
                    <a:p>
                      <a:pPr algn="l" defTabSz="457200">
                        <a:defRPr sz="2800" b="0">
                          <a:latin typeface="Times New Roman"/>
                          <a:ea typeface="Times New Roman"/>
                          <a:cs typeface="Times New Roman"/>
                          <a:sym typeface="Times New Roman"/>
                        </a:defRPr>
                      </a:pPr>
                      <a:r>
                        <a:t>Brulabo </a:t>
                      </a:r>
                      <a:r>
                        <a:rPr i="1"/>
                        <a:t>(à noter que bien que ne recevant pas de subsides la majorité des recettes proviennent de marchés publics)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2 460 000 €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2800">
                          <a:latin typeface="Times New Roman"/>
                          <a:ea typeface="Times New Roman"/>
                          <a:cs typeface="Times New Roman"/>
                          <a:sym typeface="Times New Roman"/>
                        </a:rPr>
                        <a:t>200 €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2800">
                          <a:latin typeface="Times New Roman"/>
                          <a:ea typeface="Times New Roman"/>
                          <a:cs typeface="Times New Roman"/>
                          <a:sym typeface="Times New Roman"/>
                        </a:rPr>
                        <a:t>0,01 %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r h="619904">
                <a:tc>
                  <a:txBody>
                    <a:bodyPr/>
                    <a:lstStyle/>
                    <a:p>
                      <a:pPr algn="l" defTabSz="457200">
                        <a:defRPr b="0"/>
                      </a:pPr>
                      <a:r>
                        <a:rPr sz="2800" b="1">
                          <a:latin typeface="Times New Roman"/>
                          <a:ea typeface="Times New Roman"/>
                          <a:cs typeface="Times New Roman"/>
                          <a:sym typeface="Times New Roman"/>
                        </a:rPr>
                        <a:t>Total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2800" b="1" dirty="0">
                          <a:latin typeface="Times New Roman"/>
                          <a:ea typeface="Times New Roman"/>
                          <a:cs typeface="Times New Roman"/>
                          <a:sym typeface="Times New Roman"/>
                        </a:rPr>
                        <a:t>902 384 933 €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2800" b="1">
                          <a:latin typeface="Times New Roman"/>
                          <a:ea typeface="Times New Roman"/>
                          <a:cs typeface="Times New Roman"/>
                          <a:sym typeface="Times New Roman"/>
                        </a:rPr>
                        <a:t>7 420 247 €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2800" b="1" dirty="0">
                          <a:latin typeface="Times New Roman"/>
                          <a:ea typeface="Times New Roman"/>
                          <a:cs typeface="Times New Roman"/>
                          <a:sym typeface="Times New Roman"/>
                        </a:rPr>
                        <a:t>0,82 %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23" name="Les ressources financières et la transparence : le capital et les instances gouvernantes"/>
          <p:cNvSpPr txBox="1">
            <a:spLocks noGrp="1"/>
          </p:cNvSpPr>
          <p:nvPr>
            <p:ph type="body" idx="21"/>
          </p:nvPr>
        </p:nvSpPr>
        <p:spPr>
          <a:xfrm>
            <a:off x="1206498" y="1168968"/>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759459">
              <a:defRPr sz="4140"/>
            </a:lvl1pPr>
          </a:lstStyle>
          <a:p>
            <a:r>
              <a:rPr dirty="0"/>
              <a:t>Les </a:t>
            </a:r>
            <a:r>
              <a:rPr dirty="0" err="1"/>
              <a:t>ressources</a:t>
            </a:r>
            <a:r>
              <a:rPr dirty="0"/>
              <a:t> </a:t>
            </a:r>
            <a:r>
              <a:rPr dirty="0" err="1"/>
              <a:t>financières</a:t>
            </a:r>
            <a:r>
              <a:rPr dirty="0"/>
              <a:t> et la transparence : le capital et les instances gouvernantes</a:t>
            </a:r>
          </a:p>
        </p:txBody>
      </p:sp>
      <p:sp>
        <p:nvSpPr>
          <p:cNvPr id="324" name="De structuur en de organisatie : het kapitaal en de bestuursorganen"/>
          <p:cNvSpPr txBox="1"/>
          <p:nvPr/>
        </p:nvSpPr>
        <p:spPr>
          <a:xfrm>
            <a:off x="1206498"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lang="nl-NL" dirty="0"/>
              <a:t>De financiële middelen en de transparantie : het kapitaal en de bestuursorganen</a:t>
            </a:r>
          </a:p>
        </p:txBody>
      </p:sp>
      <p:sp>
        <p:nvSpPr>
          <p:cNvPr id="325"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graphicFrame>
        <p:nvGraphicFramePr>
          <p:cNvPr id="326" name="Tableau des dividendes distribuées par les intercommunales comparées aux recettes ordinaires des 19 communes de la région de Bruxelles-Capitale au compte 2024"/>
          <p:cNvGraphicFramePr/>
          <p:nvPr/>
        </p:nvGraphicFramePr>
        <p:xfrm>
          <a:off x="2252191" y="4889352"/>
          <a:ext cx="19879615" cy="8272305"/>
        </p:xfrm>
        <a:graphic>
          <a:graphicData uri="http://schemas.openxmlformats.org/drawingml/2006/table">
            <a:tbl>
              <a:tblPr firstRow="1" firstCol="1" bandRow="1">
                <a:tableStyleId>{4C3C2611-4C71-4FC5-86AE-919BDF0F9419}</a:tableStyleId>
              </a:tblPr>
              <a:tblGrid>
                <a:gridCol w="3759554">
                  <a:extLst>
                    <a:ext uri="{9D8B030D-6E8A-4147-A177-3AD203B41FA5}">
                      <a16:colId xmlns:a16="http://schemas.microsoft.com/office/drawing/2014/main" val="20000"/>
                    </a:ext>
                  </a:extLst>
                </a:gridCol>
                <a:gridCol w="3783770">
                  <a:extLst>
                    <a:ext uri="{9D8B030D-6E8A-4147-A177-3AD203B41FA5}">
                      <a16:colId xmlns:a16="http://schemas.microsoft.com/office/drawing/2014/main" val="20001"/>
                    </a:ext>
                  </a:extLst>
                </a:gridCol>
                <a:gridCol w="2937364">
                  <a:extLst>
                    <a:ext uri="{9D8B030D-6E8A-4147-A177-3AD203B41FA5}">
                      <a16:colId xmlns:a16="http://schemas.microsoft.com/office/drawing/2014/main" val="20002"/>
                    </a:ext>
                  </a:extLst>
                </a:gridCol>
                <a:gridCol w="3096823">
                  <a:extLst>
                    <a:ext uri="{9D8B030D-6E8A-4147-A177-3AD203B41FA5}">
                      <a16:colId xmlns:a16="http://schemas.microsoft.com/office/drawing/2014/main" val="20003"/>
                    </a:ext>
                  </a:extLst>
                </a:gridCol>
                <a:gridCol w="3199367">
                  <a:extLst>
                    <a:ext uri="{9D8B030D-6E8A-4147-A177-3AD203B41FA5}">
                      <a16:colId xmlns:a16="http://schemas.microsoft.com/office/drawing/2014/main" val="20004"/>
                    </a:ext>
                  </a:extLst>
                </a:gridCol>
                <a:gridCol w="3102737">
                  <a:extLst>
                    <a:ext uri="{9D8B030D-6E8A-4147-A177-3AD203B41FA5}">
                      <a16:colId xmlns:a16="http://schemas.microsoft.com/office/drawing/2014/main" val="20005"/>
                    </a:ext>
                  </a:extLst>
                </a:gridCol>
              </a:tblGrid>
              <a:tr h="542305">
                <a:tc gridSpan="6">
                  <a:txBody>
                    <a:bodyPr/>
                    <a:lstStyle/>
                    <a:p>
                      <a:pPr defTabSz="457200">
                        <a:spcBef>
                          <a:spcPts val="1200"/>
                        </a:spcBef>
                        <a:defRPr b="0"/>
                      </a:pPr>
                      <a:r>
                        <a:rPr sz="2300" u="sng">
                          <a:latin typeface="Times New Roman"/>
                          <a:ea typeface="Times New Roman"/>
                          <a:cs typeface="Times New Roman"/>
                          <a:sym typeface="Times New Roman"/>
                        </a:rPr>
                        <a:t>Tableau des dividendes distribuées par les intercommunales comparées aux recettes ordinaires des 19 communes de la région de Bruxelles-Capitale au compte 2024</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053782">
                <a:tc>
                  <a:txBody>
                    <a:bodyPr/>
                    <a:lstStyle/>
                    <a:p>
                      <a:pPr algn="l" defTabSz="457200">
                        <a:defRPr b="0"/>
                      </a:pPr>
                      <a:r>
                        <a:rPr sz="2000" b="1"/>
                        <a:t>Communes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000" b="1"/>
                      </a:pPr>
                      <a:r>
                        <a:t>Recettes ordinaires des communes </a:t>
                      </a:r>
                      <a:r>
                        <a:rPr b="0" i="1"/>
                        <a:t>(hors personnel enseignant subventionné)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000" b="1"/>
                        <a:t>Part des dividendes dans les recettes ordinaires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000" b="1"/>
                        <a:t>Total dividendes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000" b="1"/>
                        <a:t>Dividendes gaz</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000" b="1"/>
                        <a:t>Dividendes électricité</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313180">
                <a:tc>
                  <a:txBody>
                    <a:bodyPr/>
                    <a:lstStyle/>
                    <a:p>
                      <a:pPr algn="l" defTabSz="457200">
                        <a:defRPr b="0"/>
                      </a:pPr>
                      <a:r>
                        <a:rPr sz="1200" b="1"/>
                        <a:t>Anderlecht </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r" defTabSz="457200"/>
                      <a:r>
                        <a:rPr sz="1200"/>
                        <a:t>257 473 978 €</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200"/>
                        <a:t>1,89 %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200"/>
                        <a:t>4 872 282 €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200"/>
                        <a:t>4 028 488 €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200"/>
                        <a:t>843 794 €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310781">
                <a:tc>
                  <a:txBody>
                    <a:bodyPr/>
                    <a:lstStyle/>
                    <a:p>
                      <a:pPr algn="l" defTabSz="457200">
                        <a:defRPr b="0"/>
                      </a:pPr>
                      <a:r>
                        <a:rPr sz="1200" b="1"/>
                        <a:t>Auderghem</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63 017 867 €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2,49 %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1 571 111 €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1 295 513 €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275 598 €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310781">
                <a:tc>
                  <a:txBody>
                    <a:bodyPr/>
                    <a:lstStyle/>
                    <a:p>
                      <a:pPr algn="l" defTabSz="457200">
                        <a:defRPr b="0"/>
                      </a:pPr>
                      <a:r>
                        <a:rPr sz="1200" b="1"/>
                        <a:t>Berchem-Sainte-Agathe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46 053 365 €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2,10 %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965 920 €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796 471 €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169 449 €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310781">
                <a:tc>
                  <a:txBody>
                    <a:bodyPr/>
                    <a:lstStyle/>
                    <a:p>
                      <a:pPr algn="l" defTabSz="457200">
                        <a:defRPr b="0"/>
                      </a:pPr>
                      <a:r>
                        <a:rPr sz="1200" b="1"/>
                        <a:t>Bruxelles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862 682 563 €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1,70 %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14 644 094 €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10 107 738 €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4 536 356 €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310781">
                <a:tc>
                  <a:txBody>
                    <a:bodyPr/>
                    <a:lstStyle/>
                    <a:p>
                      <a:pPr algn="l" defTabSz="457200">
                        <a:defRPr b="0"/>
                      </a:pPr>
                      <a:r>
                        <a:rPr sz="1200" b="1"/>
                        <a:t>Etterbeek</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105 429 970 €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2,08 %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2 193 366 €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1 808 586 €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384 780 €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r h="310781">
                <a:tc>
                  <a:txBody>
                    <a:bodyPr/>
                    <a:lstStyle/>
                    <a:p>
                      <a:pPr algn="l" defTabSz="457200">
                        <a:defRPr b="0"/>
                      </a:pPr>
                      <a:r>
                        <a:rPr sz="1200" b="1"/>
                        <a:t>Evere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92 067 706 €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2,19 %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2 020 834 €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1 394 810 €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626 024 €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7"/>
                  </a:ext>
                </a:extLst>
              </a:tr>
              <a:tr h="514833">
                <a:tc>
                  <a:txBody>
                    <a:bodyPr/>
                    <a:lstStyle/>
                    <a:p>
                      <a:pPr algn="l" defTabSz="457200">
                        <a:defRPr sz="1200"/>
                      </a:pPr>
                      <a:r>
                        <a:rPr dirty="0"/>
                        <a:t>Forest </a:t>
                      </a:r>
                      <a:r>
                        <a:rPr b="0" i="1" dirty="0"/>
                        <a:t>(dernier budget </a:t>
                      </a:r>
                      <a:r>
                        <a:rPr b="0" i="1" dirty="0" err="1"/>
                        <a:t>modifié</a:t>
                      </a:r>
                      <a:r>
                        <a:rPr b="0" i="1" dirty="0"/>
                        <a:t> 2024 </a:t>
                      </a:r>
                      <a:r>
                        <a:rPr b="0" i="1" dirty="0" err="1"/>
                        <a:t>en</a:t>
                      </a:r>
                      <a:r>
                        <a:rPr b="0" i="1" dirty="0"/>
                        <a:t> absence de </a:t>
                      </a:r>
                      <a:r>
                        <a:rPr b="0" i="1" dirty="0" err="1"/>
                        <a:t>compte</a:t>
                      </a:r>
                      <a:r>
                        <a:rPr b="0" i="1" dirty="0"/>
                        <a: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128 231 402 €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1,53 %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1 959 053 €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1 112 143 €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846 910 €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8"/>
                  </a:ext>
                </a:extLst>
              </a:tr>
              <a:tr h="310781">
                <a:tc>
                  <a:txBody>
                    <a:bodyPr/>
                    <a:lstStyle/>
                    <a:p>
                      <a:pPr algn="l" defTabSz="457200">
                        <a:defRPr b="0"/>
                      </a:pPr>
                      <a:r>
                        <a:rPr sz="1200" b="1"/>
                        <a:t>Ganshoren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38 692 109 €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2,73 %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1 055 461 €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728 501 €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326 960 €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9"/>
                  </a:ext>
                </a:extLst>
              </a:tr>
              <a:tr h="310781">
                <a:tc>
                  <a:txBody>
                    <a:bodyPr/>
                    <a:lstStyle/>
                    <a:p>
                      <a:pPr algn="l" defTabSz="457200">
                        <a:defRPr b="0"/>
                      </a:pPr>
                      <a:r>
                        <a:rPr sz="1200" b="1"/>
                        <a:t>Ixelles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239 521 805 €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2,29 %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5 473 791 €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3 759 867 €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1 713 924 €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0"/>
                  </a:ext>
                </a:extLst>
              </a:tr>
              <a:tr h="310781">
                <a:tc>
                  <a:txBody>
                    <a:bodyPr/>
                    <a:lstStyle/>
                    <a:p>
                      <a:pPr algn="l" defTabSz="457200">
                        <a:defRPr b="0"/>
                      </a:pPr>
                      <a:r>
                        <a:rPr sz="1200" b="1"/>
                        <a:t>Jette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104 800 777 €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2,14 %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2 237 883 €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1 544 657 €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693 226 €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1"/>
                  </a:ext>
                </a:extLst>
              </a:tr>
              <a:tr h="310781">
                <a:tc>
                  <a:txBody>
                    <a:bodyPr/>
                    <a:lstStyle/>
                    <a:p>
                      <a:pPr algn="l" defTabSz="457200">
                        <a:defRPr b="0"/>
                      </a:pPr>
                      <a:r>
                        <a:rPr sz="1200" b="1"/>
                        <a:t>Koekelberg</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40 700 888 €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1,76 %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716 794 €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591 046 €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125 748 €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2"/>
                  </a:ext>
                </a:extLst>
              </a:tr>
              <a:tr h="310781">
                <a:tc>
                  <a:txBody>
                    <a:bodyPr/>
                    <a:lstStyle/>
                    <a:p>
                      <a:pPr algn="l" defTabSz="457200">
                        <a:defRPr b="0"/>
                      </a:pPr>
                      <a:r>
                        <a:rPr sz="1200" b="1"/>
                        <a:t>Molenbeek-Saint-Jean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197 122 666 €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1,59 %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3 128 708 €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2 579 871 €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548 837 €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3"/>
                  </a:ext>
                </a:extLst>
              </a:tr>
              <a:tr h="310781">
                <a:tc>
                  <a:txBody>
                    <a:bodyPr/>
                    <a:lstStyle/>
                    <a:p>
                      <a:pPr algn="l" defTabSz="457200">
                        <a:defRPr b="0"/>
                      </a:pPr>
                      <a:r>
                        <a:rPr sz="1200" b="1"/>
                        <a:t>Saint-Gilles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133 417 914 €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2,06 %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2 748 100 €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1 896 806 €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851 294 €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4"/>
                  </a:ext>
                </a:extLst>
              </a:tr>
              <a:tr h="310781">
                <a:tc>
                  <a:txBody>
                    <a:bodyPr/>
                    <a:lstStyle/>
                    <a:p>
                      <a:pPr algn="l" defTabSz="457200">
                        <a:defRPr b="0"/>
                      </a:pPr>
                      <a:r>
                        <a:rPr sz="1200" b="1"/>
                        <a:t>Saint-Josse ten-Noode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100 587 456 €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1,52 %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1 532 196 €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1 060 361 €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471 835 €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5"/>
                  </a:ext>
                </a:extLst>
              </a:tr>
              <a:tr h="310781">
                <a:tc>
                  <a:txBody>
                    <a:bodyPr/>
                    <a:lstStyle/>
                    <a:p>
                      <a:pPr algn="l" defTabSz="457200">
                        <a:defRPr b="0"/>
                      </a:pPr>
                      <a:r>
                        <a:rPr sz="1200" b="1"/>
                        <a:t>Schaerbeek</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278 096 887 €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2,00 %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5 571 229 €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3 845 411 €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1 725 818 €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6"/>
                  </a:ext>
                </a:extLst>
              </a:tr>
              <a:tr h="310781">
                <a:tc>
                  <a:txBody>
                    <a:bodyPr/>
                    <a:lstStyle/>
                    <a:p>
                      <a:pPr algn="l" defTabSz="457200">
                        <a:defRPr b="0"/>
                      </a:pPr>
                      <a:r>
                        <a:rPr sz="1200" b="1"/>
                        <a:t>Uccle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169 987 992 €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2,46 %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4 188 341 €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3 453 644 €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734 697 €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7"/>
                  </a:ext>
                </a:extLst>
              </a:tr>
              <a:tr h="310781">
                <a:tc>
                  <a:txBody>
                    <a:bodyPr/>
                    <a:lstStyle/>
                    <a:p>
                      <a:pPr algn="l" defTabSz="457200">
                        <a:defRPr b="0"/>
                      </a:pPr>
                      <a:r>
                        <a:rPr sz="1200" b="1"/>
                        <a:t>Watermael-Boisfort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48 465 615 €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2,36 %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1 141 518 €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941 266 €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200 252 €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8"/>
                  </a:ext>
                </a:extLst>
              </a:tr>
              <a:tr h="310781">
                <a:tc>
                  <a:txBody>
                    <a:bodyPr/>
                    <a:lstStyle/>
                    <a:p>
                      <a:pPr algn="l" defTabSz="457200">
                        <a:defRPr b="0"/>
                      </a:pPr>
                      <a:r>
                        <a:rPr sz="1200" b="1"/>
                        <a:t>Woluwe-Saint-Lambert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121 175 059 €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2,09 %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2 536 660 €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2 091 678 €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444 982 €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9"/>
                  </a:ext>
                </a:extLst>
              </a:tr>
              <a:tr h="310781">
                <a:tc>
                  <a:txBody>
                    <a:bodyPr/>
                    <a:lstStyle/>
                    <a:p>
                      <a:pPr algn="l" defTabSz="457200">
                        <a:defRPr b="0"/>
                      </a:pPr>
                      <a:r>
                        <a:rPr sz="1200" b="1"/>
                        <a:t>Woluwe-Saint-Pierre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81 768 408 €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2,38 %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1 949 956 €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974 978 €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974 978 €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20"/>
                  </a:ext>
                </a:extLst>
              </a:tr>
              <a:tr h="564928">
                <a:tc>
                  <a:txBody>
                    <a:bodyPr/>
                    <a:lstStyle/>
                    <a:p>
                      <a:pPr algn="l" defTabSz="457200">
                        <a:defRPr b="0"/>
                      </a:pPr>
                      <a:r>
                        <a:rPr sz="3000" b="1"/>
                        <a:t>Total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3000" b="1"/>
                        <a:t>3 109 294 427 €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3000" b="1"/>
                        <a:t>1,95 %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3000" b="1"/>
                        <a:t>60 507 297 €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3000" b="1"/>
                        <a:t>44 011 835 €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3000" b="1" dirty="0"/>
                        <a:t>16 495 462 €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21"/>
                  </a:ext>
                </a:extLst>
              </a:tr>
            </a:tbl>
          </a:graphicData>
        </a:graphic>
      </p:graphicFrame>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29" name="Les ressources financières et la transparence : le capital et les instances gouvernantes"/>
          <p:cNvSpPr txBox="1">
            <a:spLocks noGrp="1"/>
          </p:cNvSpPr>
          <p:nvPr>
            <p:ph type="body" idx="21"/>
          </p:nvPr>
        </p:nvSpPr>
        <p:spPr>
          <a:xfrm>
            <a:off x="1206498" y="1128263"/>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759459">
              <a:defRPr sz="4140"/>
            </a:lvl1pPr>
          </a:lstStyle>
          <a:p>
            <a:r>
              <a:rPr dirty="0"/>
              <a:t>Les </a:t>
            </a:r>
            <a:r>
              <a:rPr dirty="0" err="1"/>
              <a:t>ressources</a:t>
            </a:r>
            <a:r>
              <a:rPr dirty="0"/>
              <a:t> </a:t>
            </a:r>
            <a:r>
              <a:rPr dirty="0" err="1"/>
              <a:t>financières</a:t>
            </a:r>
            <a:r>
              <a:rPr dirty="0"/>
              <a:t> et la transparence : le capital et les instances gouvernantes</a:t>
            </a:r>
          </a:p>
        </p:txBody>
      </p:sp>
      <p:sp>
        <p:nvSpPr>
          <p:cNvPr id="330" name="De structuur en de organisatie : het kapitaal en de bestuursorganen"/>
          <p:cNvSpPr txBox="1"/>
          <p:nvPr/>
        </p:nvSpPr>
        <p:spPr>
          <a:xfrm>
            <a:off x="1206498" y="3765534"/>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lang="nl-NL" dirty="0"/>
              <a:t>De financiële middelen en de transparantie : het kapitaal en de bestuursorganen</a:t>
            </a:r>
          </a:p>
        </p:txBody>
      </p:sp>
      <p:sp>
        <p:nvSpPr>
          <p:cNvPr id="331"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graphicFrame>
        <p:nvGraphicFramePr>
          <p:cNvPr id="332" name="Tableau des dividendes distribuées par les intercommunales au compte 2024 comparées à la population 2025 des 19 communes de la région de Bruxelles-Capitale"/>
          <p:cNvGraphicFramePr/>
          <p:nvPr/>
        </p:nvGraphicFramePr>
        <p:xfrm>
          <a:off x="2075774" y="4700313"/>
          <a:ext cx="20232449" cy="8734371"/>
        </p:xfrm>
        <a:graphic>
          <a:graphicData uri="http://schemas.openxmlformats.org/drawingml/2006/table">
            <a:tbl>
              <a:tblPr firstRow="1" firstCol="1" bandRow="1">
                <a:tableStyleId>{4C3C2611-4C71-4FC5-86AE-919BDF0F9419}</a:tableStyleId>
              </a:tblPr>
              <a:tblGrid>
                <a:gridCol w="3822374">
                  <a:extLst>
                    <a:ext uri="{9D8B030D-6E8A-4147-A177-3AD203B41FA5}">
                      <a16:colId xmlns:a16="http://schemas.microsoft.com/office/drawing/2014/main" val="20000"/>
                    </a:ext>
                  </a:extLst>
                </a:gridCol>
                <a:gridCol w="4525599">
                  <a:extLst>
                    <a:ext uri="{9D8B030D-6E8A-4147-A177-3AD203B41FA5}">
                      <a16:colId xmlns:a16="http://schemas.microsoft.com/office/drawing/2014/main" val="20001"/>
                    </a:ext>
                  </a:extLst>
                </a:gridCol>
                <a:gridCol w="5243789">
                  <a:extLst>
                    <a:ext uri="{9D8B030D-6E8A-4147-A177-3AD203B41FA5}">
                      <a16:colId xmlns:a16="http://schemas.microsoft.com/office/drawing/2014/main" val="20002"/>
                    </a:ext>
                  </a:extLst>
                </a:gridCol>
                <a:gridCol w="3926812">
                  <a:extLst>
                    <a:ext uri="{9D8B030D-6E8A-4147-A177-3AD203B41FA5}">
                      <a16:colId xmlns:a16="http://schemas.microsoft.com/office/drawing/2014/main" val="20003"/>
                    </a:ext>
                  </a:extLst>
                </a:gridCol>
                <a:gridCol w="2713875">
                  <a:extLst>
                    <a:ext uri="{9D8B030D-6E8A-4147-A177-3AD203B41FA5}">
                      <a16:colId xmlns:a16="http://schemas.microsoft.com/office/drawing/2014/main" val="20004"/>
                    </a:ext>
                  </a:extLst>
                </a:gridCol>
              </a:tblGrid>
              <a:tr h="542305">
                <a:tc gridSpan="5">
                  <a:txBody>
                    <a:bodyPr/>
                    <a:lstStyle/>
                    <a:p>
                      <a:pPr defTabSz="457200">
                        <a:spcBef>
                          <a:spcPts val="1200"/>
                        </a:spcBef>
                        <a:defRPr b="0"/>
                      </a:pPr>
                      <a:r>
                        <a:rPr sz="2400" u="sng">
                          <a:latin typeface="Times New Roman"/>
                          <a:ea typeface="Times New Roman"/>
                          <a:cs typeface="Times New Roman"/>
                          <a:sym typeface="Times New Roman"/>
                        </a:rPr>
                        <a:t>Tableau des dividendes distribuées par les intercommunales au compte 2024 comparées à la population 2025 des 19 communes de la région de Bruxelles-Capitale</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568033">
                <a:tc>
                  <a:txBody>
                    <a:bodyPr/>
                    <a:lstStyle/>
                    <a:p>
                      <a:pPr algn="l" defTabSz="457200">
                        <a:defRPr b="0"/>
                      </a:pPr>
                      <a:r>
                        <a:rPr sz="1600" b="1"/>
                        <a:t>Communes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1600" b="1"/>
                        <a:t>Total des dividendes perçues par chaque commune</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1600" b="1"/>
                        <a:t>Dividendes perçues par la commune rapportées au nombre d’habitants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1600" b="1"/>
                        <a:t>Quote-part au sein d’Interfin</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1600" b="1"/>
                        <a:t>Population</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316152">
                <a:tc>
                  <a:txBody>
                    <a:bodyPr/>
                    <a:lstStyle/>
                    <a:p>
                      <a:pPr algn="l" defTabSz="457200">
                        <a:defRPr b="0"/>
                      </a:pPr>
                      <a:r>
                        <a:rPr sz="1600" b="1"/>
                        <a:t>Anderlecht </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r" defTabSz="457200"/>
                      <a:r>
                        <a:rPr sz="1600"/>
                        <a:t>4 872 282,00 €</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600"/>
                        <a:t>37,85 €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600"/>
                        <a:t>991</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600"/>
                        <a:t>128 724</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313032">
                <a:tc>
                  <a:txBody>
                    <a:bodyPr/>
                    <a:lstStyle/>
                    <a:p>
                      <a:pPr algn="l" defTabSz="457200">
                        <a:defRPr b="0"/>
                      </a:pPr>
                      <a:r>
                        <a:rPr sz="1600" b="1"/>
                        <a:t>Auderghem</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1 571 111,00 €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44,01 €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281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35 698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411458">
                <a:tc>
                  <a:txBody>
                    <a:bodyPr/>
                    <a:lstStyle/>
                    <a:p>
                      <a:pPr algn="l" defTabSz="457200">
                        <a:defRPr b="0"/>
                      </a:pPr>
                      <a:r>
                        <a:rPr sz="1600" b="1"/>
                        <a:t>Berchem-Sainte-Agathe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965 920,00 €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37,43 €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208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25 803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313032">
                <a:tc>
                  <a:txBody>
                    <a:bodyPr/>
                    <a:lstStyle/>
                    <a:p>
                      <a:pPr algn="l" defTabSz="457200">
                        <a:defRPr b="0"/>
                      </a:pPr>
                      <a:r>
                        <a:rPr sz="1600" b="1"/>
                        <a:t>Bruxelles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14 644 094,00 €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b="1"/>
                        <a:t>73,84 €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1 504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198 314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313032">
                <a:tc>
                  <a:txBody>
                    <a:bodyPr/>
                    <a:lstStyle/>
                    <a:p>
                      <a:pPr algn="l" defTabSz="457200">
                        <a:defRPr b="0"/>
                      </a:pPr>
                      <a:r>
                        <a:rPr sz="1600" b="1"/>
                        <a:t>Etterbeek</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2 193 366,00 €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44,64 €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49 131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r h="313032">
                <a:tc>
                  <a:txBody>
                    <a:bodyPr/>
                    <a:lstStyle/>
                    <a:p>
                      <a:pPr algn="l" defTabSz="457200">
                        <a:defRPr b="0"/>
                      </a:pPr>
                      <a:r>
                        <a:rPr sz="1600" b="1"/>
                        <a:t>Evere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2 020 834,00 €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44,03 €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346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45 892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7"/>
                  </a:ext>
                </a:extLst>
              </a:tr>
              <a:tr h="643318">
                <a:tc>
                  <a:txBody>
                    <a:bodyPr/>
                    <a:lstStyle/>
                    <a:p>
                      <a:pPr algn="l" defTabSz="457200">
                        <a:defRPr sz="1600"/>
                      </a:pPr>
                      <a:r>
                        <a:t>Forest </a:t>
                      </a:r>
                      <a:r>
                        <a:rPr b="0" i="1"/>
                        <a:t>(dernier budget modifié 2024 en absence de compte)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1 959 053,00 €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33,39 €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466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58 675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8"/>
                  </a:ext>
                </a:extLst>
              </a:tr>
              <a:tr h="313032">
                <a:tc>
                  <a:txBody>
                    <a:bodyPr/>
                    <a:lstStyle/>
                    <a:p>
                      <a:pPr algn="l" defTabSz="457200">
                        <a:defRPr b="0"/>
                      </a:pPr>
                      <a:r>
                        <a:rPr sz="1600" b="1"/>
                        <a:t>Ganshoren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1 055 461,00 €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41,08 €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206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25 693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9"/>
                  </a:ext>
                </a:extLst>
              </a:tr>
              <a:tr h="313032">
                <a:tc>
                  <a:txBody>
                    <a:bodyPr/>
                    <a:lstStyle/>
                    <a:p>
                      <a:pPr algn="l" defTabSz="457200">
                        <a:defRPr b="0"/>
                      </a:pPr>
                      <a:r>
                        <a:rPr sz="1600" b="1"/>
                        <a:t>Ixelles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5 473 791,00 €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60,89 €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719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89 897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0"/>
                  </a:ext>
                </a:extLst>
              </a:tr>
              <a:tr h="313032">
                <a:tc>
                  <a:txBody>
                    <a:bodyPr/>
                    <a:lstStyle/>
                    <a:p>
                      <a:pPr algn="l" defTabSz="457200">
                        <a:defRPr b="0"/>
                      </a:pPr>
                      <a:r>
                        <a:rPr sz="1600" b="1"/>
                        <a:t>Jette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2 237 883,00 €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41,15 €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435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54 390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1"/>
                  </a:ext>
                </a:extLst>
              </a:tr>
              <a:tr h="313032">
                <a:tc>
                  <a:txBody>
                    <a:bodyPr/>
                    <a:lstStyle/>
                    <a:p>
                      <a:pPr algn="l" defTabSz="457200">
                        <a:defRPr b="0"/>
                      </a:pPr>
                      <a:r>
                        <a:rPr sz="1600" b="1"/>
                        <a:t>Koekelberg</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716 794,00 €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b="1"/>
                        <a:t>31,19 €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182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22 979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2"/>
                  </a:ext>
                </a:extLst>
              </a:tr>
              <a:tr h="411458">
                <a:tc>
                  <a:txBody>
                    <a:bodyPr/>
                    <a:lstStyle/>
                    <a:p>
                      <a:pPr algn="l" defTabSz="457200">
                        <a:defRPr b="0"/>
                      </a:pPr>
                      <a:r>
                        <a:rPr sz="1600" b="1"/>
                        <a:t>Molenbeek-Saint-Jean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3 128 708,00 €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31,69 €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806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98 713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3"/>
                  </a:ext>
                </a:extLst>
              </a:tr>
              <a:tr h="313032">
                <a:tc>
                  <a:txBody>
                    <a:bodyPr/>
                    <a:lstStyle/>
                    <a:p>
                      <a:pPr algn="l" defTabSz="457200">
                        <a:defRPr b="0"/>
                      </a:pPr>
                      <a:r>
                        <a:rPr sz="1600" b="1"/>
                        <a:t>Saint-Gilles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2 748 100,00 €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56,28 €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416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48 827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4"/>
                  </a:ext>
                </a:extLst>
              </a:tr>
              <a:tr h="411458">
                <a:tc>
                  <a:txBody>
                    <a:bodyPr/>
                    <a:lstStyle/>
                    <a:p>
                      <a:pPr algn="l" defTabSz="457200">
                        <a:defRPr b="0"/>
                      </a:pPr>
                      <a:r>
                        <a:rPr sz="1600" b="1"/>
                        <a:t>Saint-Josse ten-Noode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1 532 196,00 €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64,48 €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227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23 761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5"/>
                  </a:ext>
                </a:extLst>
              </a:tr>
              <a:tr h="313032">
                <a:tc>
                  <a:txBody>
                    <a:bodyPr/>
                    <a:lstStyle/>
                    <a:p>
                      <a:pPr algn="l" defTabSz="457200">
                        <a:defRPr b="0"/>
                      </a:pPr>
                      <a:r>
                        <a:rPr sz="1600" b="1"/>
                        <a:t>Schaerbeek</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5 571 229,00 €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42,93 €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1 103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129 775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6"/>
                  </a:ext>
                </a:extLst>
              </a:tr>
              <a:tr h="313032">
                <a:tc>
                  <a:txBody>
                    <a:bodyPr/>
                    <a:lstStyle/>
                    <a:p>
                      <a:pPr algn="l" defTabSz="457200">
                        <a:defRPr b="0"/>
                      </a:pPr>
                      <a:r>
                        <a:rPr sz="1600" b="1"/>
                        <a:t>Uccle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4 188 341,00 €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48,03 €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687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87 194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7"/>
                  </a:ext>
                </a:extLst>
              </a:tr>
              <a:tr h="411458">
                <a:tc>
                  <a:txBody>
                    <a:bodyPr/>
                    <a:lstStyle/>
                    <a:p>
                      <a:pPr algn="l" defTabSz="457200">
                        <a:defRPr b="0"/>
                      </a:pPr>
                      <a:r>
                        <a:rPr sz="1600" b="1"/>
                        <a:t>Watermael-Boisfort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1 141 518,00 €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45,07 €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208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25 327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8"/>
                  </a:ext>
                </a:extLst>
              </a:tr>
              <a:tr h="411458">
                <a:tc>
                  <a:txBody>
                    <a:bodyPr/>
                    <a:lstStyle/>
                    <a:p>
                      <a:pPr algn="l" defTabSz="457200">
                        <a:defRPr b="0"/>
                      </a:pPr>
                      <a:r>
                        <a:rPr sz="1600" b="1"/>
                        <a:t>Woluwe-Saint-Lambert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2 536 660,00 €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41,61 €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469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60 956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9"/>
                  </a:ext>
                </a:extLst>
              </a:tr>
              <a:tr h="411458">
                <a:tc>
                  <a:txBody>
                    <a:bodyPr/>
                    <a:lstStyle/>
                    <a:p>
                      <a:pPr algn="l" defTabSz="457200">
                        <a:defRPr b="0"/>
                      </a:pPr>
                      <a:r>
                        <a:rPr sz="1600" b="1"/>
                        <a:t>Woluwe-Saint-Pierre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1 949 956,00 €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45,83 €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346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42 549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20"/>
                  </a:ext>
                </a:extLst>
              </a:tr>
              <a:tr h="312875">
                <a:tc>
                  <a:txBody>
                    <a:bodyPr/>
                    <a:lstStyle/>
                    <a:p>
                      <a:pPr algn="l" defTabSz="457200">
                        <a:defRPr b="0"/>
                      </a:pPr>
                      <a:r>
                        <a:rPr sz="1600" b="1"/>
                        <a:t>Total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b="1"/>
                        <a:t>60 507 297 €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b="1"/>
                        <a:t>48,32 €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b="1" dirty="0"/>
                        <a:t>10 000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b="1" dirty="0"/>
                        <a:t>1 252 298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21"/>
                  </a:ext>
                </a:extLst>
              </a:tr>
            </a:tbl>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35" name="Les ressources financières et la transparence : la tutelle et le contrôle administratif"/>
          <p:cNvSpPr txBox="1">
            <a:spLocks noGrp="1"/>
          </p:cNvSpPr>
          <p:nvPr>
            <p:ph type="body" idx="21"/>
          </p:nvPr>
        </p:nvSpPr>
        <p:spPr>
          <a:xfrm>
            <a:off x="1206500" y="1162533"/>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00735">
              <a:defRPr sz="4365"/>
            </a:lvl1pPr>
          </a:lstStyle>
          <a:p>
            <a:r>
              <a:rPr dirty="0"/>
              <a:t>Les </a:t>
            </a:r>
            <a:r>
              <a:rPr dirty="0" err="1"/>
              <a:t>ressources</a:t>
            </a:r>
            <a:r>
              <a:rPr dirty="0"/>
              <a:t> </a:t>
            </a:r>
            <a:r>
              <a:rPr dirty="0" err="1"/>
              <a:t>financières</a:t>
            </a:r>
            <a:r>
              <a:rPr dirty="0"/>
              <a:t> et la transparence : la </a:t>
            </a:r>
            <a:r>
              <a:rPr dirty="0" err="1"/>
              <a:t>tutelle</a:t>
            </a:r>
            <a:r>
              <a:rPr dirty="0"/>
              <a:t> et le </a:t>
            </a:r>
            <a:r>
              <a:rPr dirty="0" err="1"/>
              <a:t>contrôle</a:t>
            </a:r>
            <a:r>
              <a:rPr dirty="0"/>
              <a:t> </a:t>
            </a:r>
            <a:r>
              <a:rPr dirty="0" err="1"/>
              <a:t>administratif</a:t>
            </a:r>
            <a:endParaRPr dirty="0"/>
          </a:p>
        </p:txBody>
      </p:sp>
      <p:sp>
        <p:nvSpPr>
          <p:cNvPr id="336" name="De structuur en de organisatie : de toezicht en administratieve controle"/>
          <p:cNvSpPr txBox="1"/>
          <p:nvPr/>
        </p:nvSpPr>
        <p:spPr>
          <a:xfrm>
            <a:off x="1206500"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lvl1pPr algn="l" defTabSz="825500">
              <a:defRPr sz="4500" b="1">
                <a:solidFill>
                  <a:srgbClr val="000000"/>
                </a:solidFill>
              </a:defRPr>
            </a:lvl1pPr>
          </a:lstStyle>
          <a:p>
            <a:r>
              <a:rPr dirty="0"/>
              <a:t>De </a:t>
            </a:r>
            <a:r>
              <a:rPr lang="fr-BE" dirty="0" err="1"/>
              <a:t>financiële</a:t>
            </a:r>
            <a:r>
              <a:rPr lang="fr-BE" dirty="0"/>
              <a:t> </a:t>
            </a:r>
            <a:r>
              <a:rPr lang="fr-BE" dirty="0" err="1"/>
              <a:t>middelen</a:t>
            </a:r>
            <a:r>
              <a:rPr lang="fr-BE" dirty="0"/>
              <a:t> en de </a:t>
            </a:r>
            <a:r>
              <a:rPr lang="fr-BE" dirty="0" err="1"/>
              <a:t>transparantie</a:t>
            </a:r>
            <a:r>
              <a:rPr dirty="0"/>
              <a:t> : de </a:t>
            </a:r>
            <a:r>
              <a:rPr dirty="0" err="1"/>
              <a:t>toezicht</a:t>
            </a:r>
            <a:r>
              <a:rPr dirty="0"/>
              <a:t> </a:t>
            </a:r>
            <a:r>
              <a:rPr dirty="0" err="1"/>
              <a:t>en</a:t>
            </a:r>
            <a:r>
              <a:rPr dirty="0"/>
              <a:t> </a:t>
            </a:r>
            <a:r>
              <a:rPr dirty="0" err="1"/>
              <a:t>administratieve</a:t>
            </a:r>
            <a:r>
              <a:rPr dirty="0"/>
              <a:t> </a:t>
            </a:r>
            <a:r>
              <a:rPr dirty="0" err="1"/>
              <a:t>controle</a:t>
            </a:r>
            <a:endParaRPr dirty="0"/>
          </a:p>
        </p:txBody>
      </p:sp>
      <p:sp>
        <p:nvSpPr>
          <p:cNvPr id="337"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graphicFrame>
        <p:nvGraphicFramePr>
          <p:cNvPr id="338" name="Tableau 1"/>
          <p:cNvGraphicFramePr/>
          <p:nvPr>
            <p:extLst>
              <p:ext uri="{D42A27DB-BD31-4B8C-83A1-F6EECF244321}">
                <p14:modId xmlns:p14="http://schemas.microsoft.com/office/powerpoint/2010/main" val="3143751755"/>
              </p:ext>
            </p:extLst>
          </p:nvPr>
        </p:nvGraphicFramePr>
        <p:xfrm>
          <a:off x="2290635" y="5141873"/>
          <a:ext cx="19802730" cy="7747426"/>
        </p:xfrm>
        <a:graphic>
          <a:graphicData uri="http://schemas.openxmlformats.org/drawingml/2006/table">
            <a:tbl>
              <a:tblPr firstRow="1" firstCol="1">
                <a:tableStyleId>{4C3C2611-4C71-4FC5-86AE-919BDF0F9419}</a:tableStyleId>
              </a:tblPr>
              <a:tblGrid>
                <a:gridCol w="6600910">
                  <a:extLst>
                    <a:ext uri="{9D8B030D-6E8A-4147-A177-3AD203B41FA5}">
                      <a16:colId xmlns:a16="http://schemas.microsoft.com/office/drawing/2014/main" val="20000"/>
                    </a:ext>
                  </a:extLst>
                </a:gridCol>
                <a:gridCol w="6600910">
                  <a:extLst>
                    <a:ext uri="{9D8B030D-6E8A-4147-A177-3AD203B41FA5}">
                      <a16:colId xmlns:a16="http://schemas.microsoft.com/office/drawing/2014/main" val="20001"/>
                    </a:ext>
                  </a:extLst>
                </a:gridCol>
                <a:gridCol w="6600910">
                  <a:extLst>
                    <a:ext uri="{9D8B030D-6E8A-4147-A177-3AD203B41FA5}">
                      <a16:colId xmlns:a16="http://schemas.microsoft.com/office/drawing/2014/main" val="20002"/>
                    </a:ext>
                  </a:extLst>
                </a:gridCol>
              </a:tblGrid>
              <a:tr h="1526753">
                <a:tc>
                  <a:txBody>
                    <a:bodyPr/>
                    <a:lstStyle/>
                    <a:p>
                      <a:pPr defTabSz="914400">
                        <a:tabLst>
                          <a:tab pos="1663700" algn="l"/>
                        </a:tabLst>
                        <a:defRPr b="0"/>
                      </a:pPr>
                      <a:r>
                        <a:rPr sz="3200" b="1" dirty="0" err="1"/>
                        <a:t>Critère</a:t>
                      </a:r>
                      <a:r>
                        <a:rPr lang="fr-BE" sz="3200" b="1" dirty="0"/>
                        <a:t> - </a:t>
                      </a:r>
                      <a:r>
                        <a:rPr lang="fr-BE" sz="3200" b="1" dirty="0" err="1"/>
                        <a:t>Criterum</a:t>
                      </a:r>
                      <a:endParaRPr sz="3200" b="1" dirty="0"/>
                    </a:p>
                  </a:txBody>
                  <a:tcPr marL="50800" marR="50800" marT="50800" marB="50800" anchor="ctr" horzOverflow="overflow"/>
                </a:tc>
                <a:tc>
                  <a:txBody>
                    <a:bodyPr/>
                    <a:lstStyle/>
                    <a:p>
                      <a:pPr defTabSz="914400">
                        <a:tabLst>
                          <a:tab pos="1663700" algn="l"/>
                        </a:tabLst>
                        <a:defRPr b="0"/>
                      </a:pPr>
                      <a:r>
                        <a:rPr sz="3200" b="1" dirty="0" err="1"/>
                        <a:t>Tutelle</a:t>
                      </a:r>
                      <a:r>
                        <a:rPr sz="3200" b="1" dirty="0"/>
                        <a:t> administrative </a:t>
                      </a:r>
                      <a:r>
                        <a:rPr sz="3200" b="1" dirty="0" err="1"/>
                        <a:t>belge</a:t>
                      </a:r>
                      <a:r>
                        <a:rPr lang="fr-BE" sz="3200" b="1" dirty="0"/>
                        <a:t> – </a:t>
                      </a:r>
                      <a:r>
                        <a:rPr lang="fr-BE" sz="3200" b="1" dirty="0" err="1"/>
                        <a:t>Belgisch</a:t>
                      </a:r>
                      <a:r>
                        <a:rPr lang="fr-BE" sz="3200" b="1" dirty="0"/>
                        <a:t> </a:t>
                      </a:r>
                      <a:r>
                        <a:rPr lang="fr-BE" sz="3200" b="1" dirty="0" err="1"/>
                        <a:t>administratief</a:t>
                      </a:r>
                      <a:r>
                        <a:rPr lang="fr-BE" sz="3200" b="1" dirty="0"/>
                        <a:t> </a:t>
                      </a:r>
                      <a:r>
                        <a:rPr lang="fr-BE" sz="3200" b="1" dirty="0" err="1"/>
                        <a:t>toezicht</a:t>
                      </a:r>
                      <a:endParaRPr sz="3200" b="1" dirty="0"/>
                    </a:p>
                  </a:txBody>
                  <a:tcPr marL="50800" marR="50800" marT="50800" marB="50800" anchor="ctr" horzOverflow="overflow"/>
                </a:tc>
                <a:tc>
                  <a:txBody>
                    <a:bodyPr/>
                    <a:lstStyle/>
                    <a:p>
                      <a:pPr defTabSz="914400">
                        <a:tabLst>
                          <a:tab pos="1663700" algn="l"/>
                        </a:tabLst>
                        <a:defRPr b="0"/>
                      </a:pPr>
                      <a:r>
                        <a:rPr sz="3200" b="1" dirty="0" err="1"/>
                        <a:t>Contrôle</a:t>
                      </a:r>
                      <a:r>
                        <a:rPr sz="3200" b="1" dirty="0"/>
                        <a:t> de </a:t>
                      </a:r>
                      <a:r>
                        <a:rPr sz="3200" b="1" dirty="0" err="1"/>
                        <a:t>légalité</a:t>
                      </a:r>
                      <a:r>
                        <a:rPr sz="3200" b="1" dirty="0"/>
                        <a:t> français</a:t>
                      </a:r>
                      <a:r>
                        <a:rPr lang="fr-BE" sz="3200" b="1" dirty="0"/>
                        <a:t> – </a:t>
                      </a:r>
                      <a:r>
                        <a:rPr lang="fr-BE" sz="3200" b="1" dirty="0" err="1"/>
                        <a:t>Franse</a:t>
                      </a:r>
                      <a:r>
                        <a:rPr lang="fr-BE" sz="3200" b="1" dirty="0"/>
                        <a:t> </a:t>
                      </a:r>
                      <a:r>
                        <a:rPr lang="fr-BE" sz="3200" b="1" dirty="0" err="1"/>
                        <a:t>wettigheidstoezicht</a:t>
                      </a:r>
                      <a:endParaRPr sz="3200" b="1" dirty="0"/>
                    </a:p>
                  </a:txBody>
                  <a:tcPr marL="50800" marR="50800" marT="50800" marB="50800" anchor="ctr" horzOverflow="overflow"/>
                </a:tc>
                <a:extLst>
                  <a:ext uri="{0D108BD9-81ED-4DB2-BD59-A6C34878D82A}">
                    <a16:rowId xmlns:a16="http://schemas.microsoft.com/office/drawing/2014/main" val="10000"/>
                  </a:ext>
                </a:extLst>
              </a:tr>
              <a:tr h="1526753">
                <a:tc>
                  <a:txBody>
                    <a:bodyPr/>
                    <a:lstStyle/>
                    <a:p>
                      <a:pPr defTabSz="914400">
                        <a:tabLst>
                          <a:tab pos="1663700" algn="l"/>
                        </a:tabLst>
                        <a:defRPr b="0"/>
                      </a:pPr>
                      <a:r>
                        <a:rPr sz="3200" b="1" dirty="0"/>
                        <a:t>Autorité et nature</a:t>
                      </a:r>
                      <a:r>
                        <a:rPr lang="fr-BE" sz="3200" b="1" dirty="0"/>
                        <a:t> – </a:t>
                      </a:r>
                      <a:r>
                        <a:rPr lang="fr-BE" sz="3200" b="1" dirty="0" err="1"/>
                        <a:t>Bevoegde</a:t>
                      </a:r>
                      <a:r>
                        <a:rPr lang="fr-BE" sz="3200" b="1" dirty="0"/>
                        <a:t> </a:t>
                      </a:r>
                      <a:r>
                        <a:rPr lang="fr-BE" sz="3200" b="1" dirty="0" err="1"/>
                        <a:t>overheid</a:t>
                      </a:r>
                      <a:r>
                        <a:rPr lang="fr-BE" sz="3200" b="1" dirty="0"/>
                        <a:t> en </a:t>
                      </a:r>
                      <a:r>
                        <a:rPr lang="fr-BE" sz="3200" b="1" dirty="0" err="1"/>
                        <a:t>aard</a:t>
                      </a:r>
                      <a:endParaRPr sz="3200" b="1" dirty="0"/>
                    </a:p>
                  </a:txBody>
                  <a:tcPr marL="50800" marR="50800" marT="50800" marB="50800" anchor="ctr" horzOverflow="overflow"/>
                </a:tc>
                <a:tc>
                  <a:txBody>
                    <a:bodyPr/>
                    <a:lstStyle/>
                    <a:p>
                      <a:pPr defTabSz="914400"/>
                      <a:r>
                        <a:rPr sz="3200" dirty="0" err="1"/>
                        <a:t>Région</a:t>
                      </a:r>
                      <a:r>
                        <a:rPr sz="3200" dirty="0"/>
                        <a:t> (par le </a:t>
                      </a:r>
                      <a:r>
                        <a:rPr sz="3200" dirty="0" err="1"/>
                        <a:t>biais</a:t>
                      </a:r>
                      <a:r>
                        <a:rPr sz="3200" dirty="0"/>
                        <a:t> d’un </a:t>
                      </a:r>
                      <a:r>
                        <a:rPr sz="3200" dirty="0" err="1"/>
                        <a:t>responsable</a:t>
                      </a:r>
                      <a:r>
                        <a:rPr sz="3200" dirty="0"/>
                        <a:t> politique)</a:t>
                      </a:r>
                      <a:endParaRPr lang="fr-BE" sz="3200" dirty="0"/>
                    </a:p>
                  </a:txBody>
                  <a:tcPr marL="50800" marR="50800" marT="50800" marB="50800" anchor="ctr" horzOverflow="overflow"/>
                </a:tc>
                <a:tc>
                  <a:txBody>
                    <a:bodyPr/>
                    <a:lstStyle/>
                    <a:p>
                      <a:pPr defTabSz="914400"/>
                      <a:r>
                        <a:rPr sz="3200"/>
                        <a:t>Etat central (par le biais d’un haut-fonctionnaire)</a:t>
                      </a:r>
                    </a:p>
                  </a:txBody>
                  <a:tcPr marL="50800" marR="50800" marT="50800" marB="50800" anchor="ctr" horzOverflow="overflow"/>
                </a:tc>
                <a:extLst>
                  <a:ext uri="{0D108BD9-81ED-4DB2-BD59-A6C34878D82A}">
                    <a16:rowId xmlns:a16="http://schemas.microsoft.com/office/drawing/2014/main" val="10001"/>
                  </a:ext>
                </a:extLst>
              </a:tr>
              <a:tr h="1526753">
                <a:tc>
                  <a:txBody>
                    <a:bodyPr/>
                    <a:lstStyle/>
                    <a:p>
                      <a:pPr defTabSz="914400">
                        <a:tabLst>
                          <a:tab pos="1663700" algn="l"/>
                        </a:tabLst>
                        <a:defRPr b="0"/>
                      </a:pPr>
                      <a:r>
                        <a:rPr sz="3200" b="1" dirty="0"/>
                        <a:t>Moment du </a:t>
                      </a:r>
                      <a:r>
                        <a:rPr sz="3200" b="1" dirty="0" err="1"/>
                        <a:t>contrôle</a:t>
                      </a:r>
                      <a:r>
                        <a:rPr sz="3200" b="1" dirty="0"/>
                        <a:t> et </a:t>
                      </a:r>
                      <a:r>
                        <a:rPr sz="3200" b="1" dirty="0" err="1"/>
                        <a:t>pouvoirs</a:t>
                      </a:r>
                      <a:r>
                        <a:rPr lang="fr-BE" sz="3200" b="1" dirty="0"/>
                        <a:t> – </a:t>
                      </a:r>
                      <a:r>
                        <a:rPr lang="fr-BE" sz="3200" b="1" dirty="0" err="1"/>
                        <a:t>Tijdstip</a:t>
                      </a:r>
                      <a:r>
                        <a:rPr lang="fr-BE" sz="3200" b="1" dirty="0"/>
                        <a:t> van de contrôle en </a:t>
                      </a:r>
                      <a:r>
                        <a:rPr lang="fr-BE" sz="3200" b="1" dirty="0" err="1"/>
                        <a:t>bevoegdheden</a:t>
                      </a:r>
                      <a:endParaRPr sz="3200" b="1" dirty="0"/>
                    </a:p>
                  </a:txBody>
                  <a:tcPr marL="50800" marR="50800" marT="50800" marB="50800" anchor="ctr" horzOverflow="overflow"/>
                </a:tc>
                <a:tc>
                  <a:txBody>
                    <a:bodyPr/>
                    <a:lstStyle/>
                    <a:p>
                      <a:pPr defTabSz="914400">
                        <a:defRPr sz="3200"/>
                      </a:pPr>
                      <a:r>
                        <a:rPr i="1"/>
                        <a:t>A posteriori</a:t>
                      </a:r>
                      <a:r>
                        <a:t> et </a:t>
                      </a:r>
                      <a:r>
                        <a:rPr i="1"/>
                        <a:t>A priori </a:t>
                      </a:r>
                      <a:r>
                        <a:t>avec pouvoir d’annulation/suspension</a:t>
                      </a:r>
                    </a:p>
                  </a:txBody>
                  <a:tcPr marL="50800" marR="50800" marT="50800" marB="50800" anchor="ctr" horzOverflow="overflow"/>
                </a:tc>
                <a:tc>
                  <a:txBody>
                    <a:bodyPr/>
                    <a:lstStyle/>
                    <a:p>
                      <a:pPr defTabSz="914400">
                        <a:defRPr sz="3200"/>
                      </a:pPr>
                      <a:r>
                        <a:rPr i="1"/>
                        <a:t>A posteriori</a:t>
                      </a:r>
                      <a:r>
                        <a:t> uniquement aucun pouvoir mais la nécessité de prononcer un déféré</a:t>
                      </a:r>
                    </a:p>
                  </a:txBody>
                  <a:tcPr marL="50800" marR="50800" marT="50800" marB="50800" anchor="ctr" horzOverflow="overflow"/>
                </a:tc>
                <a:extLst>
                  <a:ext uri="{0D108BD9-81ED-4DB2-BD59-A6C34878D82A}">
                    <a16:rowId xmlns:a16="http://schemas.microsoft.com/office/drawing/2014/main" val="10002"/>
                  </a:ext>
                </a:extLst>
              </a:tr>
              <a:tr h="1526753">
                <a:tc>
                  <a:txBody>
                    <a:bodyPr/>
                    <a:lstStyle/>
                    <a:p>
                      <a:pPr defTabSz="914400">
                        <a:tabLst>
                          <a:tab pos="1663700" algn="l"/>
                        </a:tabLst>
                        <a:defRPr b="0"/>
                      </a:pPr>
                      <a:r>
                        <a:rPr sz="3200" b="1" dirty="0" err="1"/>
                        <a:t>Recours</a:t>
                      </a:r>
                      <a:r>
                        <a:rPr sz="3200" b="1" dirty="0"/>
                        <a:t> possible</a:t>
                      </a:r>
                      <a:r>
                        <a:rPr lang="fr-BE" sz="3200" b="1" dirty="0"/>
                        <a:t> – </a:t>
                      </a:r>
                      <a:r>
                        <a:rPr lang="fr-BE" sz="3200" b="1" dirty="0" err="1"/>
                        <a:t>Mogelijke</a:t>
                      </a:r>
                      <a:r>
                        <a:rPr lang="fr-BE" sz="3200" b="1" dirty="0"/>
                        <a:t> </a:t>
                      </a:r>
                      <a:r>
                        <a:rPr lang="fr-BE" sz="3200" b="1" dirty="0" err="1"/>
                        <a:t>rechtsmiddelen</a:t>
                      </a:r>
                      <a:endParaRPr sz="3200" b="1" dirty="0"/>
                    </a:p>
                  </a:txBody>
                  <a:tcPr marL="50800" marR="50800" marT="50800" marB="50800" anchor="ctr" horzOverflow="overflow"/>
                </a:tc>
                <a:tc>
                  <a:txBody>
                    <a:bodyPr/>
                    <a:lstStyle/>
                    <a:p>
                      <a:pPr defTabSz="914400"/>
                      <a:r>
                        <a:rPr sz="3200" dirty="0" err="1"/>
                        <a:t>Recours</a:t>
                      </a:r>
                      <a:r>
                        <a:rPr sz="3200" dirty="0"/>
                        <a:t> </a:t>
                      </a:r>
                      <a:r>
                        <a:rPr sz="3200" dirty="0" err="1"/>
                        <a:t>gracieux</a:t>
                      </a:r>
                      <a:r>
                        <a:rPr sz="3200" dirty="0"/>
                        <a:t> </a:t>
                      </a:r>
                      <a:r>
                        <a:rPr sz="3200" dirty="0" err="1"/>
                        <a:t>devant</a:t>
                      </a:r>
                      <a:r>
                        <a:rPr sz="3200" dirty="0"/>
                        <a:t> le </a:t>
                      </a:r>
                      <a:r>
                        <a:rPr sz="3200" dirty="0" err="1"/>
                        <a:t>ministre</a:t>
                      </a:r>
                      <a:r>
                        <a:rPr sz="3200" dirty="0"/>
                        <a:t> de </a:t>
                      </a:r>
                      <a:r>
                        <a:rPr sz="3200" dirty="0" err="1"/>
                        <a:t>tutelle</a:t>
                      </a:r>
                      <a:r>
                        <a:rPr sz="3200" dirty="0"/>
                        <a:t> </a:t>
                      </a:r>
                      <a:r>
                        <a:rPr sz="3200" dirty="0" err="1"/>
                        <a:t>puis</a:t>
                      </a:r>
                      <a:r>
                        <a:rPr sz="3200" dirty="0"/>
                        <a:t> </a:t>
                      </a:r>
                      <a:r>
                        <a:rPr sz="3200" dirty="0" err="1"/>
                        <a:t>devant</a:t>
                      </a:r>
                      <a:r>
                        <a:rPr sz="3200" dirty="0"/>
                        <a:t> le Conseil </a:t>
                      </a:r>
                      <a:r>
                        <a:rPr sz="3200" dirty="0" err="1"/>
                        <a:t>d’Etat</a:t>
                      </a:r>
                      <a:endParaRPr sz="3200" dirty="0"/>
                    </a:p>
                  </a:txBody>
                  <a:tcPr marL="50800" marR="50800" marT="50800" marB="50800" anchor="ctr" horzOverflow="overflow"/>
                </a:tc>
                <a:tc>
                  <a:txBody>
                    <a:bodyPr/>
                    <a:lstStyle/>
                    <a:p>
                      <a:pPr defTabSz="914400"/>
                      <a:r>
                        <a:rPr sz="3200"/>
                        <a:t>Recours administratif ou référé (en cas d’urgence) devant le tribunal administratif</a:t>
                      </a:r>
                    </a:p>
                  </a:txBody>
                  <a:tcPr marL="50800" marR="50800" marT="50800" marB="50800" anchor="ctr" horzOverflow="overflow"/>
                </a:tc>
                <a:extLst>
                  <a:ext uri="{0D108BD9-81ED-4DB2-BD59-A6C34878D82A}">
                    <a16:rowId xmlns:a16="http://schemas.microsoft.com/office/drawing/2014/main" val="10003"/>
                  </a:ext>
                </a:extLst>
              </a:tr>
              <a:tr h="1526753">
                <a:tc>
                  <a:txBody>
                    <a:bodyPr/>
                    <a:lstStyle/>
                    <a:p>
                      <a:pPr defTabSz="914400">
                        <a:tabLst>
                          <a:tab pos="1663700" algn="l"/>
                        </a:tabLst>
                        <a:defRPr b="0"/>
                      </a:pPr>
                      <a:r>
                        <a:rPr sz="3200" b="1" dirty="0" err="1"/>
                        <a:t>Évolution</a:t>
                      </a:r>
                      <a:r>
                        <a:rPr sz="3200" b="1" dirty="0"/>
                        <a:t> </a:t>
                      </a:r>
                      <a:r>
                        <a:rPr sz="3200" b="1" dirty="0" err="1"/>
                        <a:t>historique</a:t>
                      </a:r>
                      <a:r>
                        <a:rPr sz="3200" b="1" dirty="0"/>
                        <a:t> </a:t>
                      </a:r>
                      <a:r>
                        <a:rPr lang="fr-BE" sz="3200" b="1" dirty="0"/>
                        <a:t>– </a:t>
                      </a:r>
                      <a:r>
                        <a:rPr lang="fr-BE" sz="3200" b="1" dirty="0" err="1"/>
                        <a:t>Historische</a:t>
                      </a:r>
                      <a:r>
                        <a:rPr lang="fr-BE" sz="3200" b="1" dirty="0"/>
                        <a:t> </a:t>
                      </a:r>
                      <a:r>
                        <a:rPr lang="fr-BE" sz="3200" b="1" dirty="0" err="1"/>
                        <a:t>evolutie</a:t>
                      </a:r>
                      <a:endParaRPr sz="3200" b="1" dirty="0"/>
                    </a:p>
                  </a:txBody>
                  <a:tcPr marL="50800" marR="50800" marT="50800" marB="50800" anchor="ctr" horzOverflow="overflow"/>
                </a:tc>
                <a:tc>
                  <a:txBody>
                    <a:bodyPr/>
                    <a:lstStyle/>
                    <a:p>
                      <a:pPr defTabSz="914400"/>
                      <a:r>
                        <a:rPr sz="3200"/>
                        <a:t>Auparavant exercé par l’Etat central délégué aux Régions</a:t>
                      </a:r>
                    </a:p>
                  </a:txBody>
                  <a:tcPr marL="50800" marR="50800" marT="50800" marB="50800" anchor="ctr" horzOverflow="overflow"/>
                </a:tc>
                <a:tc>
                  <a:txBody>
                    <a:bodyPr/>
                    <a:lstStyle/>
                    <a:p>
                      <a:pPr defTabSz="914400"/>
                      <a:r>
                        <a:rPr sz="3200" dirty="0"/>
                        <a:t>Avant 1982 </a:t>
                      </a:r>
                      <a:r>
                        <a:rPr sz="3200" dirty="0" err="1"/>
                        <a:t>consistait</a:t>
                      </a:r>
                      <a:r>
                        <a:rPr sz="3200" dirty="0"/>
                        <a:t> </a:t>
                      </a:r>
                      <a:r>
                        <a:rPr sz="3200" dirty="0" err="1"/>
                        <a:t>en</a:t>
                      </a:r>
                      <a:r>
                        <a:rPr sz="3200" dirty="0"/>
                        <a:t> </a:t>
                      </a:r>
                      <a:r>
                        <a:rPr sz="3200" dirty="0" err="1"/>
                        <a:t>une</a:t>
                      </a:r>
                      <a:r>
                        <a:rPr sz="3200" dirty="0"/>
                        <a:t> </a:t>
                      </a:r>
                      <a:r>
                        <a:rPr sz="3200" dirty="0" err="1"/>
                        <a:t>tutelle</a:t>
                      </a:r>
                      <a:r>
                        <a:rPr sz="3200" dirty="0"/>
                        <a:t> </a:t>
                      </a:r>
                      <a:r>
                        <a:rPr sz="3200" dirty="0" err="1"/>
                        <a:t>d’approbation</a:t>
                      </a:r>
                      <a:r>
                        <a:rPr sz="3200" dirty="0"/>
                        <a:t> </a:t>
                      </a:r>
                      <a:r>
                        <a:rPr sz="3200" dirty="0" err="1"/>
                        <a:t>devenue</a:t>
                      </a:r>
                      <a:r>
                        <a:rPr sz="3200" dirty="0"/>
                        <a:t> </a:t>
                      </a:r>
                      <a:r>
                        <a:rPr sz="3200" dirty="0" err="1"/>
                        <a:t>contrôle</a:t>
                      </a:r>
                      <a:r>
                        <a:rPr sz="3200" dirty="0"/>
                        <a:t> de </a:t>
                      </a:r>
                      <a:r>
                        <a:rPr sz="3200" dirty="0" err="1"/>
                        <a:t>légalité</a:t>
                      </a:r>
                      <a:endParaRPr sz="3200" dirty="0"/>
                    </a:p>
                  </a:txBody>
                  <a:tcPr marL="50800" marR="50800" marT="50800" marB="50800" anchor="ctr" horzOverflow="overflow"/>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Les perspectives de réforme à Bruxelles"/>
          <p:cNvSpPr txBox="1">
            <a:spLocks noGrp="1"/>
          </p:cNvSpPr>
          <p:nvPr>
            <p:ph type="title"/>
          </p:nvPr>
        </p:nvSpPr>
        <p:spPr>
          <a:xfrm>
            <a:off x="1206500" y="453248"/>
            <a:ext cx="21971000" cy="1433164"/>
          </a:xfrm>
          <a:prstGeom prst="rect">
            <a:avLst/>
          </a:prstGeom>
        </p:spPr>
        <p:txBody>
          <a:bodyPr/>
          <a:lstStyle>
            <a:lvl1pPr>
              <a:defRPr sz="8000" spc="-159"/>
            </a:lvl1pPr>
          </a:lstStyle>
          <a:p>
            <a:r>
              <a:t>Les perspectives de réforme à Bruxelles</a:t>
            </a:r>
          </a:p>
        </p:txBody>
      </p:sp>
      <p:sp>
        <p:nvSpPr>
          <p:cNvPr id="341" name="La communauté métropolitaine"/>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communauté</a:t>
            </a:r>
            <a:r>
              <a:rPr dirty="0"/>
              <a:t> </a:t>
            </a:r>
            <a:r>
              <a:rPr dirty="0" err="1"/>
              <a:t>métropolitaine</a:t>
            </a:r>
            <a:endParaRPr dirty="0"/>
          </a:p>
        </p:txBody>
      </p:sp>
      <p:sp>
        <p:nvSpPr>
          <p:cNvPr id="342" name="De hervormingsperspectieven in Brussels"/>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De </a:t>
            </a:r>
            <a:r>
              <a:rPr dirty="0" err="1"/>
              <a:t>hervormingsperspectieven</a:t>
            </a:r>
            <a:r>
              <a:rPr dirty="0"/>
              <a:t> in Brussel</a:t>
            </a:r>
          </a:p>
        </p:txBody>
      </p:sp>
      <p:sp>
        <p:nvSpPr>
          <p:cNvPr id="343" name="De hoofdstedelijke gemeenschap"/>
          <p:cNvSpPr txBox="1"/>
          <p:nvPr/>
        </p:nvSpPr>
        <p:spPr>
          <a:xfrm>
            <a:off x="1206500" y="3337666"/>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hoofdstedelijke</a:t>
            </a:r>
            <a:r>
              <a:rPr dirty="0"/>
              <a:t> </a:t>
            </a:r>
            <a:r>
              <a:rPr dirty="0" err="1"/>
              <a:t>gemeenschap</a:t>
            </a:r>
            <a:endParaRPr dirty="0"/>
          </a:p>
        </p:txBody>
      </p:sp>
      <p:pic>
        <p:nvPicPr>
          <p:cNvPr id="344" name="Belgium_province_Brabant.png" descr="Belgium_province_Brabant.png"/>
          <p:cNvPicPr>
            <a:picLocks noChangeAspect="1"/>
          </p:cNvPicPr>
          <p:nvPr/>
        </p:nvPicPr>
        <p:blipFill>
          <a:blip r:embed="rId2"/>
          <a:stretch>
            <a:fillRect/>
          </a:stretch>
        </p:blipFill>
        <p:spPr>
          <a:xfrm>
            <a:off x="6982476" y="4967317"/>
            <a:ext cx="10419048" cy="8522782"/>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Agglomeratie_Brussel.png" descr="Agglomeratie_Brussel.png"/>
          <p:cNvPicPr>
            <a:picLocks noChangeAspect="1"/>
          </p:cNvPicPr>
          <p:nvPr/>
        </p:nvPicPr>
        <p:blipFill>
          <a:blip r:embed="rId2"/>
          <a:stretch>
            <a:fillRect/>
          </a:stretch>
        </p:blipFill>
        <p:spPr>
          <a:xfrm>
            <a:off x="6311900" y="4487253"/>
            <a:ext cx="10968869" cy="8955146"/>
          </a:xfrm>
          <a:prstGeom prst="rect">
            <a:avLst/>
          </a:prstGeom>
          <a:ln w="12700">
            <a:miter lim="400000"/>
          </a:ln>
        </p:spPr>
      </p:pic>
      <p:sp>
        <p:nvSpPr>
          <p:cNvPr id="347" name="Les perspectives de réforme à Bruxelles"/>
          <p:cNvSpPr txBox="1">
            <a:spLocks noGrp="1"/>
          </p:cNvSpPr>
          <p:nvPr>
            <p:ph type="title"/>
          </p:nvPr>
        </p:nvSpPr>
        <p:spPr>
          <a:xfrm>
            <a:off x="1206500" y="453248"/>
            <a:ext cx="21971000" cy="1433164"/>
          </a:xfrm>
          <a:prstGeom prst="rect">
            <a:avLst/>
          </a:prstGeom>
        </p:spPr>
        <p:txBody>
          <a:bodyPr/>
          <a:lstStyle>
            <a:lvl1pPr>
              <a:defRPr sz="8000" spc="-159"/>
            </a:lvl1pPr>
          </a:lstStyle>
          <a:p>
            <a:r>
              <a:t>Les perspectives de réforme à Bruxelles</a:t>
            </a:r>
          </a:p>
        </p:txBody>
      </p:sp>
      <p:sp>
        <p:nvSpPr>
          <p:cNvPr id="348" name="La fédération de communes"/>
          <p:cNvSpPr txBox="1">
            <a:spLocks noGrp="1"/>
          </p:cNvSpPr>
          <p:nvPr>
            <p:ph type="body" idx="21"/>
          </p:nvPr>
        </p:nvSpPr>
        <p:spPr>
          <a:xfrm>
            <a:off x="1206500" y="1264750"/>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fédération</a:t>
            </a:r>
            <a:r>
              <a:rPr dirty="0"/>
              <a:t> de communes</a:t>
            </a:r>
          </a:p>
        </p:txBody>
      </p:sp>
      <p:sp>
        <p:nvSpPr>
          <p:cNvPr id="349" name="De hervormingsperspectieven in Brussels"/>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De </a:t>
            </a:r>
            <a:r>
              <a:rPr dirty="0" err="1"/>
              <a:t>hervormingsperspectieven</a:t>
            </a:r>
            <a:r>
              <a:rPr dirty="0"/>
              <a:t> in Brussel</a:t>
            </a:r>
          </a:p>
        </p:txBody>
      </p:sp>
      <p:sp>
        <p:nvSpPr>
          <p:cNvPr id="350" name="De federatie van gemeenten"/>
          <p:cNvSpPr txBox="1"/>
          <p:nvPr/>
        </p:nvSpPr>
        <p:spPr>
          <a:xfrm>
            <a:off x="1206500" y="3436024"/>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federatie van gemeenten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162" name="La déconcentration : le corps préfectoral"/>
          <p:cNvSpPr txBox="1">
            <a:spLocks noGrp="1"/>
          </p:cNvSpPr>
          <p:nvPr>
            <p:ph type="body" idx="21"/>
          </p:nvPr>
        </p:nvSpPr>
        <p:spPr>
          <a:xfrm>
            <a:off x="1206500" y="1250525"/>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 corps </a:t>
            </a:r>
            <a:r>
              <a:rPr dirty="0" err="1"/>
              <a:t>préfectoral</a:t>
            </a:r>
            <a:r>
              <a:rPr dirty="0"/>
              <a:t> </a:t>
            </a:r>
          </a:p>
        </p:txBody>
      </p:sp>
      <p:sp>
        <p:nvSpPr>
          <p:cNvPr id="163" name="Création par Napoléon avec la loi du 28 pluviôse an VIII (17 février 1800)…"/>
          <p:cNvSpPr txBox="1">
            <a:spLocks noGrp="1"/>
          </p:cNvSpPr>
          <p:nvPr>
            <p:ph type="body" sz="half" idx="1"/>
          </p:nvPr>
        </p:nvSpPr>
        <p:spPr>
          <a:xfrm>
            <a:off x="1225958" y="4944240"/>
            <a:ext cx="11441807" cy="8312856"/>
          </a:xfrm>
          <a:prstGeom prst="rect">
            <a:avLst/>
          </a:prstGeom>
        </p:spPr>
        <p:txBody>
          <a:bodyPr>
            <a:normAutofit lnSpcReduction="10000"/>
          </a:bodyPr>
          <a:lstStyle/>
          <a:p>
            <a:pPr marL="542543" indent="-542543" defTabSz="2170121">
              <a:lnSpc>
                <a:spcPct val="100000"/>
              </a:lnSpc>
              <a:spcBef>
                <a:spcPts val="3500"/>
              </a:spcBef>
              <a:defRPr sz="3293"/>
            </a:pPr>
            <a:r>
              <a:rPr dirty="0" err="1"/>
              <a:t>Création</a:t>
            </a:r>
            <a:r>
              <a:rPr dirty="0"/>
              <a:t> par Napoléon avec la </a:t>
            </a:r>
            <a:r>
              <a:rPr dirty="0" err="1"/>
              <a:t>loi</a:t>
            </a:r>
            <a:r>
              <a:rPr dirty="0"/>
              <a:t> du 28 </a:t>
            </a:r>
            <a:r>
              <a:rPr dirty="0" err="1"/>
              <a:t>pluviôse</a:t>
            </a:r>
            <a:r>
              <a:rPr dirty="0"/>
              <a:t> an VIII (17 </a:t>
            </a:r>
            <a:r>
              <a:rPr dirty="0" err="1"/>
              <a:t>février</a:t>
            </a:r>
            <a:r>
              <a:rPr dirty="0"/>
              <a:t> 1800)</a:t>
            </a:r>
          </a:p>
          <a:p>
            <a:pPr marL="542543" indent="-542543" defTabSz="2170121">
              <a:lnSpc>
                <a:spcPct val="100000"/>
              </a:lnSpc>
              <a:spcBef>
                <a:spcPts val="3500"/>
              </a:spcBef>
              <a:defRPr sz="3293"/>
            </a:pPr>
            <a:r>
              <a:rPr dirty="0"/>
              <a:t>Trois « Lois </a:t>
            </a:r>
            <a:r>
              <a:rPr dirty="0" err="1"/>
              <a:t>Defferre</a:t>
            </a:r>
            <a:r>
              <a:rPr dirty="0"/>
              <a:t> » entre 1982 et 1983 </a:t>
            </a:r>
            <a:r>
              <a:rPr dirty="0" err="1"/>
              <a:t>instituent</a:t>
            </a:r>
            <a:r>
              <a:rPr dirty="0"/>
              <a:t> la </a:t>
            </a:r>
            <a:r>
              <a:rPr dirty="0" err="1"/>
              <a:t>décentralisation</a:t>
            </a:r>
            <a:endParaRPr dirty="0"/>
          </a:p>
          <a:p>
            <a:pPr marL="542543" indent="-542543" defTabSz="2170121">
              <a:lnSpc>
                <a:spcPct val="100000"/>
              </a:lnSpc>
              <a:spcBef>
                <a:spcPts val="3500"/>
              </a:spcBef>
              <a:defRPr sz="3293"/>
            </a:pPr>
            <a:r>
              <a:rPr dirty="0"/>
              <a:t>Trois </a:t>
            </a:r>
            <a:r>
              <a:rPr dirty="0" err="1"/>
              <a:t>échelon</a:t>
            </a:r>
            <a:r>
              <a:rPr dirty="0"/>
              <a:t> : </a:t>
            </a:r>
            <a:r>
              <a:rPr dirty="0" err="1"/>
              <a:t>préfet</a:t>
            </a:r>
            <a:r>
              <a:rPr dirty="0"/>
              <a:t> de </a:t>
            </a:r>
            <a:r>
              <a:rPr dirty="0" err="1"/>
              <a:t>région</a:t>
            </a:r>
            <a:r>
              <a:rPr dirty="0"/>
              <a:t>, </a:t>
            </a:r>
            <a:r>
              <a:rPr dirty="0" err="1"/>
              <a:t>préfet</a:t>
            </a:r>
            <a:r>
              <a:rPr dirty="0"/>
              <a:t> de département, sous </a:t>
            </a:r>
            <a:r>
              <a:rPr dirty="0" err="1"/>
              <a:t>préfet</a:t>
            </a:r>
            <a:r>
              <a:rPr dirty="0"/>
              <a:t> </a:t>
            </a:r>
            <a:r>
              <a:rPr dirty="0" err="1"/>
              <a:t>d’arrondissement</a:t>
            </a:r>
            <a:endParaRPr dirty="0"/>
          </a:p>
          <a:p>
            <a:pPr marL="542543" indent="-542543" defTabSz="2170121">
              <a:lnSpc>
                <a:spcPct val="100000"/>
              </a:lnSpc>
              <a:spcBef>
                <a:spcPts val="3500"/>
              </a:spcBef>
              <a:defRPr sz="3293"/>
            </a:pPr>
            <a:r>
              <a:rPr dirty="0" err="1"/>
              <a:t>Oprichting</a:t>
            </a:r>
            <a:r>
              <a:rPr dirty="0"/>
              <a:t> door Napoleon </a:t>
            </a:r>
            <a:r>
              <a:rPr dirty="0" err="1"/>
              <a:t>bij</a:t>
            </a:r>
            <a:r>
              <a:rPr dirty="0"/>
              <a:t> de wet van 28 </a:t>
            </a:r>
            <a:r>
              <a:rPr dirty="0" err="1"/>
              <a:t>pluviôse</a:t>
            </a:r>
            <a:r>
              <a:rPr dirty="0"/>
              <a:t> </a:t>
            </a:r>
            <a:r>
              <a:rPr dirty="0" err="1"/>
              <a:t>jaar</a:t>
            </a:r>
            <a:r>
              <a:rPr dirty="0"/>
              <a:t> VIII (17 </a:t>
            </a:r>
            <a:r>
              <a:rPr dirty="0" err="1"/>
              <a:t>februari</a:t>
            </a:r>
            <a:r>
              <a:rPr dirty="0"/>
              <a:t> 1800)</a:t>
            </a:r>
          </a:p>
          <a:p>
            <a:pPr marL="542543" indent="-542543" defTabSz="2170121">
              <a:lnSpc>
                <a:spcPct val="100000"/>
              </a:lnSpc>
              <a:spcBef>
                <a:spcPts val="3500"/>
              </a:spcBef>
              <a:defRPr sz="3293"/>
            </a:pPr>
            <a:r>
              <a:rPr dirty="0" err="1"/>
              <a:t>Drie</a:t>
            </a:r>
            <a:r>
              <a:rPr dirty="0"/>
              <a:t> </a:t>
            </a:r>
            <a:r>
              <a:rPr dirty="0" err="1"/>
              <a:t>zogenoemde</a:t>
            </a:r>
            <a:r>
              <a:rPr dirty="0"/>
              <a:t> “Loi </a:t>
            </a:r>
            <a:r>
              <a:rPr dirty="0" err="1"/>
              <a:t>Defferre</a:t>
            </a:r>
            <a:r>
              <a:rPr dirty="0"/>
              <a:t>”-</a:t>
            </a:r>
            <a:r>
              <a:rPr dirty="0" err="1"/>
              <a:t>wetten</a:t>
            </a:r>
            <a:r>
              <a:rPr dirty="0"/>
              <a:t> </a:t>
            </a:r>
            <a:r>
              <a:rPr dirty="0" err="1"/>
              <a:t>tussen</a:t>
            </a:r>
            <a:r>
              <a:rPr dirty="0"/>
              <a:t> 1982 </a:t>
            </a:r>
            <a:r>
              <a:rPr dirty="0" err="1"/>
              <a:t>en</a:t>
            </a:r>
            <a:r>
              <a:rPr dirty="0"/>
              <a:t> 1983 </a:t>
            </a:r>
            <a:r>
              <a:rPr dirty="0" err="1"/>
              <a:t>hebben</a:t>
            </a:r>
            <a:r>
              <a:rPr dirty="0"/>
              <a:t> de </a:t>
            </a:r>
            <a:r>
              <a:rPr dirty="0" err="1"/>
              <a:t>decentralisatie</a:t>
            </a:r>
            <a:r>
              <a:rPr dirty="0"/>
              <a:t> </a:t>
            </a:r>
            <a:r>
              <a:rPr dirty="0" err="1"/>
              <a:t>ingevoerd</a:t>
            </a:r>
            <a:endParaRPr dirty="0"/>
          </a:p>
          <a:p>
            <a:pPr marL="542543" indent="-542543" defTabSz="2170121">
              <a:lnSpc>
                <a:spcPct val="100000"/>
              </a:lnSpc>
              <a:spcBef>
                <a:spcPts val="3500"/>
              </a:spcBef>
              <a:defRPr sz="3293"/>
            </a:pPr>
            <a:r>
              <a:rPr dirty="0" err="1"/>
              <a:t>Drie</a:t>
            </a:r>
            <a:r>
              <a:rPr dirty="0"/>
              <a:t> </a:t>
            </a:r>
            <a:r>
              <a:rPr dirty="0" err="1"/>
              <a:t>niveaus</a:t>
            </a:r>
            <a:r>
              <a:rPr dirty="0"/>
              <a:t> : de </a:t>
            </a:r>
            <a:r>
              <a:rPr dirty="0" err="1"/>
              <a:t>gewestprefect</a:t>
            </a:r>
            <a:r>
              <a:rPr dirty="0"/>
              <a:t>, de </a:t>
            </a:r>
            <a:r>
              <a:rPr dirty="0" err="1"/>
              <a:t>departementsprefect</a:t>
            </a:r>
            <a:r>
              <a:rPr dirty="0"/>
              <a:t> </a:t>
            </a:r>
            <a:r>
              <a:rPr dirty="0" err="1"/>
              <a:t>en</a:t>
            </a:r>
            <a:r>
              <a:rPr dirty="0"/>
              <a:t> de </a:t>
            </a:r>
            <a:r>
              <a:rPr dirty="0" err="1"/>
              <a:t>arrondissementsonderprefect</a:t>
            </a:r>
            <a:endParaRPr dirty="0"/>
          </a:p>
        </p:txBody>
      </p:sp>
      <p:pic>
        <p:nvPicPr>
          <p:cNvPr id="164" name="Frankreich_Arrondissement_2022.png" descr="Frankreich_Arrondissement_2022.png"/>
          <p:cNvPicPr>
            <a:picLocks noChangeAspect="1"/>
          </p:cNvPicPr>
          <p:nvPr/>
        </p:nvPicPr>
        <p:blipFill>
          <a:blip r:embed="rId2"/>
          <a:stretch>
            <a:fillRect/>
          </a:stretch>
        </p:blipFill>
        <p:spPr>
          <a:xfrm>
            <a:off x="12806680" y="3964841"/>
            <a:ext cx="10370820" cy="9292255"/>
          </a:xfrm>
          <a:prstGeom prst="rect">
            <a:avLst/>
          </a:prstGeom>
          <a:ln w="12700">
            <a:miter lim="400000"/>
          </a:ln>
        </p:spPr>
      </p:pic>
      <p:sp>
        <p:nvSpPr>
          <p:cNvPr id="165"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66" name="De deconcentratie : het prefectoraal corps"/>
          <p:cNvSpPr txBox="1"/>
          <p:nvPr/>
        </p:nvSpPr>
        <p:spPr>
          <a:xfrm>
            <a:off x="1206500" y="3268239"/>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deconcentratie</a:t>
            </a:r>
            <a:r>
              <a:rPr dirty="0"/>
              <a:t> : het </a:t>
            </a:r>
            <a:r>
              <a:rPr dirty="0" err="1"/>
              <a:t>prefectoraal</a:t>
            </a:r>
            <a:r>
              <a:rPr dirty="0"/>
              <a:t> corps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design-sans-titre-28-.jpeg" descr="design-sans-titre-28-.jpeg"/>
          <p:cNvPicPr>
            <a:picLocks noChangeAspect="1"/>
          </p:cNvPicPr>
          <p:nvPr/>
        </p:nvPicPr>
        <p:blipFill>
          <a:blip r:embed="rId2"/>
          <a:stretch>
            <a:fillRect/>
          </a:stretch>
        </p:blipFill>
        <p:spPr>
          <a:xfrm>
            <a:off x="7534574" y="4190920"/>
            <a:ext cx="9314852" cy="9314851"/>
          </a:xfrm>
          <a:prstGeom prst="rect">
            <a:avLst/>
          </a:prstGeom>
          <a:ln w="12700">
            <a:miter lim="400000"/>
          </a:ln>
        </p:spPr>
      </p:pic>
      <p:sp>
        <p:nvSpPr>
          <p:cNvPr id="353" name="Les perspectives de réforme à Bruxelles"/>
          <p:cNvSpPr txBox="1">
            <a:spLocks noGrp="1"/>
          </p:cNvSpPr>
          <p:nvPr>
            <p:ph type="title"/>
          </p:nvPr>
        </p:nvSpPr>
        <p:spPr>
          <a:xfrm>
            <a:off x="1206500" y="453248"/>
            <a:ext cx="21971000" cy="1433164"/>
          </a:xfrm>
          <a:prstGeom prst="rect">
            <a:avLst/>
          </a:prstGeom>
        </p:spPr>
        <p:txBody>
          <a:bodyPr/>
          <a:lstStyle>
            <a:lvl1pPr>
              <a:defRPr sz="8000" spc="-159"/>
            </a:lvl1pPr>
          </a:lstStyle>
          <a:p>
            <a:r>
              <a:t>Les perspectives de réforme à Bruxelles</a:t>
            </a:r>
          </a:p>
        </p:txBody>
      </p:sp>
      <p:sp>
        <p:nvSpPr>
          <p:cNvPr id="354" name="Le R+19"/>
          <p:cNvSpPr txBox="1">
            <a:spLocks noGrp="1"/>
          </p:cNvSpPr>
          <p:nvPr>
            <p:ph type="body" idx="21"/>
          </p:nvPr>
        </p:nvSpPr>
        <p:spPr>
          <a:xfrm>
            <a:off x="1206500" y="1304507"/>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Le R+19</a:t>
            </a:r>
          </a:p>
        </p:txBody>
      </p:sp>
      <p:sp>
        <p:nvSpPr>
          <p:cNvPr id="355" name="De hervormingsperspectieven in Brussels"/>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De </a:t>
            </a:r>
            <a:r>
              <a:rPr dirty="0" err="1"/>
              <a:t>hervormingsperspectieven</a:t>
            </a:r>
            <a:r>
              <a:rPr dirty="0"/>
              <a:t> in Brussel</a:t>
            </a:r>
          </a:p>
        </p:txBody>
      </p:sp>
      <p:sp>
        <p:nvSpPr>
          <p:cNvPr id="356" name="Het R+19"/>
          <p:cNvSpPr txBox="1"/>
          <p:nvPr/>
        </p:nvSpPr>
        <p:spPr>
          <a:xfrm>
            <a:off x="1206500" y="3256140"/>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Het R+19</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images.jpeg" descr="images.jpeg"/>
          <p:cNvPicPr>
            <a:picLocks noChangeAspect="1"/>
          </p:cNvPicPr>
          <p:nvPr/>
        </p:nvPicPr>
        <p:blipFill>
          <a:blip r:embed="rId2"/>
          <a:stretch>
            <a:fillRect/>
          </a:stretch>
        </p:blipFill>
        <p:spPr>
          <a:xfrm>
            <a:off x="8004980" y="4699942"/>
            <a:ext cx="8374041" cy="8374041"/>
          </a:xfrm>
          <a:prstGeom prst="rect">
            <a:avLst/>
          </a:prstGeom>
          <a:ln w="12700">
            <a:miter lim="400000"/>
          </a:ln>
        </p:spPr>
      </p:pic>
      <p:sp>
        <p:nvSpPr>
          <p:cNvPr id="359" name="Les perspectives de réforme à Bruxelles"/>
          <p:cNvSpPr txBox="1">
            <a:spLocks noGrp="1"/>
          </p:cNvSpPr>
          <p:nvPr>
            <p:ph type="title"/>
          </p:nvPr>
        </p:nvSpPr>
        <p:spPr>
          <a:xfrm>
            <a:off x="1206500" y="453248"/>
            <a:ext cx="21971000" cy="1433164"/>
          </a:xfrm>
          <a:prstGeom prst="rect">
            <a:avLst/>
          </a:prstGeom>
        </p:spPr>
        <p:txBody>
          <a:bodyPr/>
          <a:lstStyle>
            <a:lvl1pPr>
              <a:defRPr sz="8000" spc="-159"/>
            </a:lvl1pPr>
          </a:lstStyle>
          <a:p>
            <a:r>
              <a:t>Les perspectives de réforme à Bruxelles</a:t>
            </a:r>
          </a:p>
        </p:txBody>
      </p:sp>
      <p:sp>
        <p:nvSpPr>
          <p:cNvPr id="360" name="La région métropolitaine"/>
          <p:cNvSpPr txBox="1">
            <a:spLocks noGrp="1"/>
          </p:cNvSpPr>
          <p:nvPr>
            <p:ph type="body" idx="21"/>
          </p:nvPr>
        </p:nvSpPr>
        <p:spPr>
          <a:xfrm>
            <a:off x="1206500" y="1264750"/>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région</a:t>
            </a:r>
            <a:r>
              <a:rPr dirty="0"/>
              <a:t> </a:t>
            </a:r>
            <a:r>
              <a:rPr dirty="0" err="1"/>
              <a:t>métropolitaine</a:t>
            </a:r>
            <a:endParaRPr dirty="0"/>
          </a:p>
        </p:txBody>
      </p:sp>
      <p:sp>
        <p:nvSpPr>
          <p:cNvPr id="361" name="De hervormingsperspectieven in Brussels"/>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De </a:t>
            </a:r>
            <a:r>
              <a:rPr dirty="0" err="1"/>
              <a:t>hervormingsperspectieven</a:t>
            </a:r>
            <a:r>
              <a:rPr dirty="0"/>
              <a:t> in Brussel</a:t>
            </a:r>
          </a:p>
        </p:txBody>
      </p:sp>
      <p:sp>
        <p:nvSpPr>
          <p:cNvPr id="362" name="Het metropolitane gewest"/>
          <p:cNvSpPr txBox="1"/>
          <p:nvPr/>
        </p:nvSpPr>
        <p:spPr>
          <a:xfrm>
            <a:off x="1206500" y="3239355"/>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Het </a:t>
            </a:r>
            <a:r>
              <a:rPr dirty="0" err="1"/>
              <a:t>metropolitane</a:t>
            </a:r>
            <a:r>
              <a:rPr dirty="0"/>
              <a:t> </a:t>
            </a:r>
            <a:r>
              <a:rPr dirty="0" err="1"/>
              <a:t>gewest</a:t>
            </a:r>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Merci pour votre attention"/>
          <p:cNvSpPr txBox="1">
            <a:spLocks noGrp="1"/>
          </p:cNvSpPr>
          <p:nvPr>
            <p:ph type="body" idx="1"/>
          </p:nvPr>
        </p:nvSpPr>
        <p:spPr>
          <a:xfrm>
            <a:off x="1206499" y="1747074"/>
            <a:ext cx="21971001" cy="7241584"/>
          </a:xfrm>
          <a:prstGeom prst="rect">
            <a:avLst/>
          </a:prstGeom>
        </p:spPr>
        <p:txBody>
          <a:bodyPr>
            <a:normAutofit fontScale="55000" lnSpcReduction="20000"/>
          </a:bodyPr>
          <a:lstStyle/>
          <a:p>
            <a:r>
              <a:rPr dirty="0"/>
              <a:t>Merci pour </a:t>
            </a:r>
            <a:r>
              <a:rPr dirty="0" err="1"/>
              <a:t>votre</a:t>
            </a:r>
            <a:r>
              <a:rPr dirty="0"/>
              <a:t> attention</a:t>
            </a:r>
            <a:r>
              <a:rPr lang="fr-BE" dirty="0"/>
              <a:t> </a:t>
            </a:r>
          </a:p>
          <a:p>
            <a:r>
              <a:rPr lang="fr-BE" dirty="0"/>
              <a:t>- </a:t>
            </a:r>
          </a:p>
          <a:p>
            <a:r>
              <a:rPr lang="fr-BE" err="1"/>
              <a:t>Dank</a:t>
            </a:r>
            <a:r>
              <a:rPr lang="fr-BE"/>
              <a:t> u </a:t>
            </a:r>
            <a:r>
              <a:rPr lang="fr-BE" dirty="0" err="1"/>
              <a:t>voor</a:t>
            </a:r>
            <a:r>
              <a:rPr lang="fr-BE" dirty="0"/>
              <a:t> </a:t>
            </a:r>
            <a:r>
              <a:rPr lang="fr-BE" dirty="0" err="1"/>
              <a:t>uw</a:t>
            </a:r>
            <a:r>
              <a:rPr lang="fr-BE" dirty="0"/>
              <a:t> </a:t>
            </a:r>
            <a:r>
              <a:rPr lang="fr-BE" dirty="0" err="1"/>
              <a:t>aandacht</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L’action publique locale en France"/>
          <p:cNvSpPr txBox="1">
            <a:spLocks noGrp="1"/>
          </p:cNvSpPr>
          <p:nvPr>
            <p:ph type="title"/>
          </p:nvPr>
        </p:nvSpPr>
        <p:spPr>
          <a:xfrm>
            <a:off x="1206500" y="453248"/>
            <a:ext cx="20421048" cy="1433164"/>
          </a:xfrm>
          <a:prstGeom prst="rect">
            <a:avLst/>
          </a:prstGeom>
        </p:spPr>
        <p:txBody>
          <a:bodyPr/>
          <a:lstStyle>
            <a:lvl1pPr>
              <a:defRPr sz="8000" spc="-159"/>
            </a:lvl1pPr>
          </a:lstStyle>
          <a:p>
            <a:r>
              <a:t>L’action publique locale en France</a:t>
            </a:r>
          </a:p>
        </p:txBody>
      </p:sp>
      <p:sp>
        <p:nvSpPr>
          <p:cNvPr id="169" name="La déconcentration : le corps préfectoral"/>
          <p:cNvSpPr txBox="1">
            <a:spLocks noGrp="1"/>
          </p:cNvSpPr>
          <p:nvPr>
            <p:ph type="body" idx="21"/>
          </p:nvPr>
        </p:nvSpPr>
        <p:spPr>
          <a:xfrm>
            <a:off x="1206499" y="1273117"/>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 corps </a:t>
            </a:r>
            <a:r>
              <a:rPr dirty="0" err="1"/>
              <a:t>préfectoral</a:t>
            </a:r>
            <a:r>
              <a:rPr dirty="0"/>
              <a:t> </a:t>
            </a:r>
          </a:p>
        </p:txBody>
      </p:sp>
      <p:sp>
        <p:nvSpPr>
          <p:cNvPr id="170" name="Het lokale openbaar optreden in Frankrijk"/>
          <p:cNvSpPr txBox="1"/>
          <p:nvPr/>
        </p:nvSpPr>
        <p:spPr>
          <a:xfrm>
            <a:off x="1206500" y="2470251"/>
            <a:ext cx="19625917"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71" name="De deconcentratie : het prefectoraal corps"/>
          <p:cNvSpPr txBox="1"/>
          <p:nvPr/>
        </p:nvSpPr>
        <p:spPr>
          <a:xfrm>
            <a:off x="1206499" y="3339648"/>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deconcentratie</a:t>
            </a:r>
            <a:r>
              <a:rPr dirty="0"/>
              <a:t> : het </a:t>
            </a:r>
            <a:r>
              <a:rPr dirty="0" err="1"/>
              <a:t>prefectoraal</a:t>
            </a:r>
            <a:r>
              <a:rPr dirty="0"/>
              <a:t> corps</a:t>
            </a:r>
          </a:p>
        </p:txBody>
      </p:sp>
      <p:sp>
        <p:nvSpPr>
          <p:cNvPr id="172" name="« Dans les collectivités territoriales de la République, le représentant de l’État, représentant de chacun des membres du Gouvernement, a la charge des intérêts nationaux, du contrôle administratif et du respect des lois. »…"/>
          <p:cNvSpPr txBox="1">
            <a:spLocks noGrp="1"/>
          </p:cNvSpPr>
          <p:nvPr>
            <p:ph type="body" sz="half" idx="1"/>
          </p:nvPr>
        </p:nvSpPr>
        <p:spPr>
          <a:xfrm>
            <a:off x="1206499" y="4348154"/>
            <a:ext cx="21971000" cy="5435953"/>
          </a:xfrm>
          <a:prstGeom prst="rect">
            <a:avLst/>
          </a:prstGeom>
        </p:spPr>
        <p:txBody>
          <a:bodyPr/>
          <a:lstStyle/>
          <a:p>
            <a:pPr marL="0" indent="0" algn="just">
              <a:spcBef>
                <a:spcPts val="2000"/>
              </a:spcBef>
              <a:buSzTx/>
              <a:buNone/>
              <a:defRPr sz="3700" i="1"/>
            </a:pPr>
            <a:r>
              <a:rPr dirty="0"/>
              <a:t>« Dans les </a:t>
            </a:r>
            <a:r>
              <a:rPr dirty="0" err="1"/>
              <a:t>collectivités</a:t>
            </a:r>
            <a:r>
              <a:rPr dirty="0"/>
              <a:t> </a:t>
            </a:r>
            <a:r>
              <a:rPr dirty="0" err="1"/>
              <a:t>territoriales</a:t>
            </a:r>
            <a:r>
              <a:rPr dirty="0"/>
              <a:t> de la République, le </a:t>
            </a:r>
            <a:r>
              <a:rPr dirty="0" err="1"/>
              <a:t>représentant</a:t>
            </a:r>
            <a:r>
              <a:rPr dirty="0"/>
              <a:t> de </a:t>
            </a:r>
            <a:r>
              <a:rPr dirty="0" err="1"/>
              <a:t>l’État</a:t>
            </a:r>
            <a:r>
              <a:rPr dirty="0"/>
              <a:t>, </a:t>
            </a:r>
            <a:r>
              <a:rPr dirty="0" err="1"/>
              <a:t>représentant</a:t>
            </a:r>
            <a:r>
              <a:rPr dirty="0"/>
              <a:t> de chacun des </a:t>
            </a:r>
            <a:r>
              <a:rPr dirty="0" err="1"/>
              <a:t>membres</a:t>
            </a:r>
            <a:r>
              <a:rPr dirty="0"/>
              <a:t> du </a:t>
            </a:r>
            <a:r>
              <a:rPr dirty="0" err="1"/>
              <a:t>Gouvernement</a:t>
            </a:r>
            <a:r>
              <a:rPr dirty="0"/>
              <a:t>, a la charge des </a:t>
            </a:r>
            <a:r>
              <a:rPr dirty="0" err="1"/>
              <a:t>intérêts</a:t>
            </a:r>
            <a:r>
              <a:rPr dirty="0"/>
              <a:t> </a:t>
            </a:r>
            <a:r>
              <a:rPr dirty="0" err="1"/>
              <a:t>nationaux</a:t>
            </a:r>
            <a:r>
              <a:rPr dirty="0"/>
              <a:t>, du </a:t>
            </a:r>
            <a:r>
              <a:rPr dirty="0" err="1"/>
              <a:t>contrôle</a:t>
            </a:r>
            <a:r>
              <a:rPr dirty="0"/>
              <a:t> </a:t>
            </a:r>
            <a:r>
              <a:rPr dirty="0" err="1"/>
              <a:t>administratif</a:t>
            </a:r>
            <a:r>
              <a:rPr dirty="0"/>
              <a:t> et du respect des </a:t>
            </a:r>
            <a:r>
              <a:rPr dirty="0" err="1"/>
              <a:t>lois</a:t>
            </a:r>
            <a:r>
              <a:rPr dirty="0"/>
              <a:t>. » </a:t>
            </a:r>
          </a:p>
          <a:p>
            <a:pPr marL="0" indent="0" algn="just">
              <a:spcBef>
                <a:spcPts val="2000"/>
              </a:spcBef>
              <a:buSzTx/>
              <a:buNone/>
              <a:defRPr sz="3200"/>
            </a:pPr>
            <a:r>
              <a:rPr dirty="0"/>
              <a:t>- Article 72 </a:t>
            </a:r>
            <a:r>
              <a:rPr dirty="0" err="1"/>
              <a:t>alinéa</a:t>
            </a:r>
            <a:r>
              <a:rPr dirty="0"/>
              <a:t> 6 de la Constitution Française</a:t>
            </a:r>
          </a:p>
          <a:p>
            <a:pPr marL="0" indent="0" algn="just">
              <a:spcBef>
                <a:spcPts val="2000"/>
              </a:spcBef>
              <a:buSzTx/>
              <a:buNone/>
              <a:defRPr sz="3700" i="1"/>
            </a:pPr>
            <a:r>
              <a:rPr dirty="0"/>
              <a:t>« In de </a:t>
            </a:r>
            <a:r>
              <a:rPr dirty="0" err="1"/>
              <a:t>territoriale</a:t>
            </a:r>
            <a:r>
              <a:rPr dirty="0"/>
              <a:t> </a:t>
            </a:r>
            <a:r>
              <a:rPr dirty="0" err="1"/>
              <a:t>besturen</a:t>
            </a:r>
            <a:r>
              <a:rPr dirty="0"/>
              <a:t> van de </a:t>
            </a:r>
            <a:r>
              <a:rPr dirty="0" err="1"/>
              <a:t>Republiek</a:t>
            </a:r>
            <a:r>
              <a:rPr dirty="0"/>
              <a:t> is de </a:t>
            </a:r>
            <a:r>
              <a:rPr dirty="0" err="1"/>
              <a:t>vertegenwoordiger</a:t>
            </a:r>
            <a:r>
              <a:rPr dirty="0"/>
              <a:t> van de Staat, </a:t>
            </a:r>
            <a:r>
              <a:rPr dirty="0" err="1"/>
              <a:t>als</a:t>
            </a:r>
            <a:r>
              <a:rPr dirty="0"/>
              <a:t> </a:t>
            </a:r>
            <a:r>
              <a:rPr dirty="0" err="1"/>
              <a:t>vertegenwoordiger</a:t>
            </a:r>
            <a:r>
              <a:rPr dirty="0"/>
              <a:t> van elk lid van de </a:t>
            </a:r>
            <a:r>
              <a:rPr dirty="0" err="1"/>
              <a:t>Regering</a:t>
            </a:r>
            <a:r>
              <a:rPr dirty="0"/>
              <a:t>, </a:t>
            </a:r>
            <a:r>
              <a:rPr dirty="0" err="1"/>
              <a:t>belast</a:t>
            </a:r>
            <a:r>
              <a:rPr dirty="0"/>
              <a:t> met de </a:t>
            </a:r>
            <a:r>
              <a:rPr dirty="0" err="1"/>
              <a:t>behartiging</a:t>
            </a:r>
            <a:r>
              <a:rPr dirty="0"/>
              <a:t> van de </a:t>
            </a:r>
            <a:r>
              <a:rPr dirty="0" err="1"/>
              <a:t>nationale</a:t>
            </a:r>
            <a:r>
              <a:rPr dirty="0"/>
              <a:t> </a:t>
            </a:r>
            <a:r>
              <a:rPr dirty="0" err="1"/>
              <a:t>belangen</a:t>
            </a:r>
            <a:r>
              <a:rPr dirty="0"/>
              <a:t>, met het </a:t>
            </a:r>
            <a:r>
              <a:rPr dirty="0" err="1"/>
              <a:t>bestuurlijk</a:t>
            </a:r>
            <a:r>
              <a:rPr dirty="0"/>
              <a:t> </a:t>
            </a:r>
            <a:r>
              <a:rPr dirty="0" err="1"/>
              <a:t>toezicht</a:t>
            </a:r>
            <a:r>
              <a:rPr dirty="0"/>
              <a:t> </a:t>
            </a:r>
            <a:r>
              <a:rPr dirty="0" err="1"/>
              <a:t>en</a:t>
            </a:r>
            <a:r>
              <a:rPr dirty="0"/>
              <a:t> met de </a:t>
            </a:r>
            <a:r>
              <a:rPr dirty="0" err="1"/>
              <a:t>naleving</a:t>
            </a:r>
            <a:r>
              <a:rPr dirty="0"/>
              <a:t> van de </a:t>
            </a:r>
            <a:r>
              <a:rPr dirty="0" err="1"/>
              <a:t>wetten</a:t>
            </a:r>
            <a:r>
              <a:rPr dirty="0"/>
              <a:t>. » </a:t>
            </a:r>
          </a:p>
          <a:p>
            <a:pPr marL="0" indent="0" algn="just">
              <a:spcBef>
                <a:spcPts val="2000"/>
              </a:spcBef>
              <a:buSzTx/>
              <a:buNone/>
              <a:defRPr sz="3200"/>
            </a:pPr>
            <a:r>
              <a:rPr dirty="0"/>
              <a:t>- Artikel 72, </a:t>
            </a:r>
            <a:r>
              <a:rPr dirty="0" err="1"/>
              <a:t>zesde</a:t>
            </a:r>
            <a:r>
              <a:rPr dirty="0"/>
              <a:t> lid, van de Franse </a:t>
            </a:r>
            <a:r>
              <a:rPr dirty="0" err="1"/>
              <a:t>Grondwet</a:t>
            </a:r>
            <a:endParaRPr dirty="0"/>
          </a:p>
        </p:txBody>
      </p:sp>
      <p:sp>
        <p:nvSpPr>
          <p:cNvPr id="173" name="Quatre fonctions du préfet - Vier functies van de prefect…"/>
          <p:cNvSpPr txBox="1"/>
          <p:nvPr/>
        </p:nvSpPr>
        <p:spPr>
          <a:xfrm>
            <a:off x="1206499" y="9390765"/>
            <a:ext cx="11156388" cy="3650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just" defTabSz="2243271">
              <a:lnSpc>
                <a:spcPct val="90000"/>
              </a:lnSpc>
              <a:spcBef>
                <a:spcPts val="4100"/>
              </a:spcBef>
              <a:defRPr sz="3404">
                <a:solidFill>
                  <a:srgbClr val="000000"/>
                </a:solidFill>
              </a:defRPr>
            </a:pPr>
            <a:r>
              <a:rPr dirty="0"/>
              <a:t>Quatre </a:t>
            </a:r>
            <a:r>
              <a:rPr dirty="0" err="1"/>
              <a:t>fonctions</a:t>
            </a:r>
            <a:r>
              <a:rPr dirty="0"/>
              <a:t> du </a:t>
            </a:r>
            <a:r>
              <a:rPr dirty="0" err="1"/>
              <a:t>préfet</a:t>
            </a:r>
            <a:r>
              <a:rPr dirty="0"/>
              <a:t> - Vier </a:t>
            </a:r>
            <a:r>
              <a:rPr dirty="0" err="1"/>
              <a:t>functies</a:t>
            </a:r>
            <a:r>
              <a:rPr dirty="0"/>
              <a:t> van de prefect</a:t>
            </a:r>
          </a:p>
          <a:p>
            <a:pPr marL="560831" indent="-560831" algn="just" defTabSz="2243271">
              <a:lnSpc>
                <a:spcPct val="90000"/>
              </a:lnSpc>
              <a:spcBef>
                <a:spcPts val="2300"/>
              </a:spcBef>
              <a:buSzPct val="123000"/>
              <a:buChar char="•"/>
              <a:defRPr sz="3404">
                <a:solidFill>
                  <a:srgbClr val="000000"/>
                </a:solidFill>
              </a:defRPr>
            </a:pPr>
            <a:r>
              <a:rPr dirty="0" err="1"/>
              <a:t>L’Égalité</a:t>
            </a:r>
            <a:r>
              <a:rPr dirty="0"/>
              <a:t> - De </a:t>
            </a:r>
            <a:r>
              <a:rPr dirty="0" err="1"/>
              <a:t>gelijkheid</a:t>
            </a:r>
            <a:endParaRPr dirty="0"/>
          </a:p>
          <a:p>
            <a:pPr marL="560831" indent="-560831" algn="just" defTabSz="2243271">
              <a:lnSpc>
                <a:spcPct val="90000"/>
              </a:lnSpc>
              <a:spcBef>
                <a:spcPts val="2300"/>
              </a:spcBef>
              <a:buSzPct val="123000"/>
              <a:buChar char="•"/>
              <a:defRPr sz="3404">
                <a:solidFill>
                  <a:srgbClr val="000000"/>
                </a:solidFill>
              </a:defRPr>
            </a:pPr>
            <a:r>
              <a:rPr dirty="0" err="1"/>
              <a:t>L’Efficacité</a:t>
            </a:r>
            <a:r>
              <a:rPr dirty="0"/>
              <a:t> - De </a:t>
            </a:r>
            <a:r>
              <a:rPr dirty="0" err="1"/>
              <a:t>doeltreffendheid</a:t>
            </a:r>
            <a:endParaRPr dirty="0"/>
          </a:p>
          <a:p>
            <a:pPr marL="560831" indent="-560831" algn="just" defTabSz="2243271">
              <a:lnSpc>
                <a:spcPct val="90000"/>
              </a:lnSpc>
              <a:spcBef>
                <a:spcPts val="2300"/>
              </a:spcBef>
              <a:buSzPct val="123000"/>
              <a:buChar char="•"/>
              <a:defRPr sz="3404">
                <a:solidFill>
                  <a:srgbClr val="000000"/>
                </a:solidFill>
              </a:defRPr>
            </a:pPr>
            <a:r>
              <a:rPr dirty="0"/>
              <a:t>La Co-administration - Het co-</a:t>
            </a:r>
            <a:r>
              <a:rPr dirty="0" err="1"/>
              <a:t>administratief</a:t>
            </a:r>
            <a:r>
              <a:rPr dirty="0"/>
              <a:t> </a:t>
            </a:r>
            <a:r>
              <a:rPr dirty="0" err="1"/>
              <a:t>optreden</a:t>
            </a:r>
            <a:endParaRPr dirty="0"/>
          </a:p>
          <a:p>
            <a:pPr marL="560831" indent="-560831" algn="just" defTabSz="2243271">
              <a:lnSpc>
                <a:spcPct val="90000"/>
              </a:lnSpc>
              <a:spcBef>
                <a:spcPts val="2300"/>
              </a:spcBef>
              <a:buSzPct val="123000"/>
              <a:buChar char="•"/>
              <a:defRPr sz="3404">
                <a:solidFill>
                  <a:srgbClr val="000000"/>
                </a:solidFill>
              </a:defRPr>
            </a:pPr>
            <a:r>
              <a:rPr dirty="0"/>
              <a:t>La </a:t>
            </a:r>
            <a:r>
              <a:rPr dirty="0" err="1"/>
              <a:t>Réforme</a:t>
            </a:r>
            <a:r>
              <a:rPr dirty="0"/>
              <a:t> - De </a:t>
            </a:r>
            <a:r>
              <a:rPr dirty="0" err="1"/>
              <a:t>hervorming</a:t>
            </a:r>
            <a:endParaRPr dirty="0"/>
          </a:p>
        </p:txBody>
      </p:sp>
      <p:pic>
        <p:nvPicPr>
          <p:cNvPr id="174" name="Didier-Lallement-prefet-police-Parisde-lhommage-national-rendu-dernier-compagnon-Liberation-Hubert-Germain-Paris-octobre-2021_0.jpeg" descr="Didier-Lallement-prefet-police-Parisde-lhommage-national-rendu-dernier-compagnon-Liberation-Hubert-Germain-Paris-octobre-2021_0.jpeg"/>
          <p:cNvPicPr>
            <a:picLocks noChangeAspect="1"/>
          </p:cNvPicPr>
          <p:nvPr/>
        </p:nvPicPr>
        <p:blipFill>
          <a:blip r:embed="rId2"/>
          <a:stretch>
            <a:fillRect/>
          </a:stretch>
        </p:blipFill>
        <p:spPr>
          <a:xfrm>
            <a:off x="15570849" y="9132662"/>
            <a:ext cx="6247521" cy="416704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L’action publique locale en France"/>
          <p:cNvSpPr txBox="1">
            <a:spLocks noGrp="1"/>
          </p:cNvSpPr>
          <p:nvPr>
            <p:ph type="title"/>
          </p:nvPr>
        </p:nvSpPr>
        <p:spPr>
          <a:xfrm>
            <a:off x="1206500" y="453248"/>
            <a:ext cx="18313952"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177" name="La déconcentration : les attributions du préfet"/>
          <p:cNvSpPr txBox="1">
            <a:spLocks noGrp="1"/>
          </p:cNvSpPr>
          <p:nvPr>
            <p:ph type="body" idx="21"/>
          </p:nvPr>
        </p:nvSpPr>
        <p:spPr>
          <a:xfrm>
            <a:off x="1206500" y="1252868"/>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les attributions du </a:t>
            </a:r>
            <a:r>
              <a:rPr dirty="0" err="1"/>
              <a:t>préfet</a:t>
            </a:r>
            <a:r>
              <a:rPr dirty="0"/>
              <a:t> </a:t>
            </a:r>
          </a:p>
        </p:txBody>
      </p:sp>
      <p:sp>
        <p:nvSpPr>
          <p:cNvPr id="178"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79" name="De deconcentratie : de bevoegdheden van de prefect"/>
          <p:cNvSpPr txBox="1"/>
          <p:nvPr/>
        </p:nvSpPr>
        <p:spPr>
          <a:xfrm>
            <a:off x="1206500" y="3251237"/>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deconcentratie : de bevoegdheden van de prefect</a:t>
            </a:r>
          </a:p>
        </p:txBody>
      </p:sp>
      <p:sp>
        <p:nvSpPr>
          <p:cNvPr id="180" name="Les grands textes réglementaires - De belangrijkste regelgevende teksten :…"/>
          <p:cNvSpPr txBox="1">
            <a:spLocks noGrp="1"/>
          </p:cNvSpPr>
          <p:nvPr>
            <p:ph type="body" idx="1"/>
          </p:nvPr>
        </p:nvSpPr>
        <p:spPr>
          <a:xfrm>
            <a:off x="1206500" y="4479386"/>
            <a:ext cx="21971000" cy="8256012"/>
          </a:xfrm>
          <a:prstGeom prst="rect">
            <a:avLst/>
          </a:prstGeom>
        </p:spPr>
        <p:txBody>
          <a:bodyPr/>
          <a:lstStyle/>
          <a:p>
            <a:pPr marL="0" indent="0">
              <a:lnSpc>
                <a:spcPct val="100000"/>
              </a:lnSpc>
              <a:buSzTx/>
              <a:buNone/>
              <a:defRPr sz="4300"/>
            </a:pPr>
            <a:r>
              <a:rPr dirty="0"/>
              <a:t>Les grands </a:t>
            </a:r>
            <a:r>
              <a:rPr dirty="0" err="1"/>
              <a:t>textes</a:t>
            </a:r>
            <a:r>
              <a:rPr dirty="0"/>
              <a:t> </a:t>
            </a:r>
            <a:r>
              <a:rPr dirty="0" err="1"/>
              <a:t>réglementaires</a:t>
            </a:r>
            <a:r>
              <a:rPr dirty="0"/>
              <a:t> - De </a:t>
            </a:r>
            <a:r>
              <a:rPr dirty="0" err="1"/>
              <a:t>belangrijkste</a:t>
            </a:r>
            <a:r>
              <a:rPr dirty="0"/>
              <a:t> </a:t>
            </a:r>
            <a:r>
              <a:rPr dirty="0" err="1"/>
              <a:t>regelgevende</a:t>
            </a:r>
            <a:r>
              <a:rPr dirty="0"/>
              <a:t> </a:t>
            </a:r>
            <a:r>
              <a:rPr dirty="0" err="1"/>
              <a:t>teksten</a:t>
            </a:r>
            <a:r>
              <a:rPr dirty="0"/>
              <a:t> : </a:t>
            </a:r>
          </a:p>
          <a:p>
            <a:pPr marL="609599" indent="-609599">
              <a:lnSpc>
                <a:spcPct val="100000"/>
              </a:lnSpc>
              <a:defRPr sz="4300"/>
            </a:pPr>
            <a:r>
              <a:rPr dirty="0"/>
              <a:t>La </a:t>
            </a:r>
            <a:r>
              <a:rPr dirty="0" err="1"/>
              <a:t>loi</a:t>
            </a:r>
            <a:r>
              <a:rPr dirty="0"/>
              <a:t> ATR du 6 </a:t>
            </a:r>
            <a:r>
              <a:rPr dirty="0" err="1"/>
              <a:t>février</a:t>
            </a:r>
            <a:r>
              <a:rPr dirty="0"/>
              <a:t> 1992 - Wet ATR van 6 </a:t>
            </a:r>
            <a:r>
              <a:rPr dirty="0" err="1"/>
              <a:t>februari</a:t>
            </a:r>
            <a:r>
              <a:rPr dirty="0"/>
              <a:t> 1992</a:t>
            </a:r>
          </a:p>
          <a:p>
            <a:pPr marL="609599" indent="-609599">
              <a:lnSpc>
                <a:spcPct val="100000"/>
              </a:lnSpc>
              <a:defRPr sz="4300"/>
            </a:pPr>
            <a:r>
              <a:rPr dirty="0"/>
              <a:t>Le </a:t>
            </a:r>
            <a:r>
              <a:rPr dirty="0" err="1"/>
              <a:t>décret</a:t>
            </a:r>
            <a:r>
              <a:rPr dirty="0"/>
              <a:t> du 29 </a:t>
            </a:r>
            <a:r>
              <a:rPr dirty="0" err="1"/>
              <a:t>avril</a:t>
            </a:r>
            <a:r>
              <a:rPr dirty="0"/>
              <a:t> 2004 - </a:t>
            </a:r>
            <a:r>
              <a:rPr dirty="0" err="1"/>
              <a:t>Besluit</a:t>
            </a:r>
            <a:r>
              <a:rPr dirty="0"/>
              <a:t> van 29 </a:t>
            </a:r>
            <a:r>
              <a:rPr dirty="0" err="1"/>
              <a:t>april</a:t>
            </a:r>
            <a:r>
              <a:rPr dirty="0"/>
              <a:t> 2004</a:t>
            </a:r>
          </a:p>
          <a:p>
            <a:pPr marL="609599" indent="-609599">
              <a:lnSpc>
                <a:spcPct val="100000"/>
              </a:lnSpc>
              <a:defRPr sz="4300"/>
            </a:pPr>
            <a:r>
              <a:rPr dirty="0"/>
              <a:t>La </a:t>
            </a:r>
            <a:r>
              <a:rPr dirty="0" err="1"/>
              <a:t>RéATE</a:t>
            </a:r>
            <a:r>
              <a:rPr dirty="0"/>
              <a:t> 2007-2012 - De </a:t>
            </a:r>
            <a:r>
              <a:rPr dirty="0" err="1"/>
              <a:t>RéATE</a:t>
            </a:r>
            <a:r>
              <a:rPr dirty="0"/>
              <a:t> (De </a:t>
            </a:r>
            <a:r>
              <a:rPr dirty="0" err="1"/>
              <a:t>hervorming</a:t>
            </a:r>
            <a:r>
              <a:rPr dirty="0"/>
              <a:t> van het </a:t>
            </a:r>
            <a:r>
              <a:rPr dirty="0" err="1"/>
              <a:t>territoriaal</a:t>
            </a:r>
            <a:r>
              <a:rPr dirty="0"/>
              <a:t> </a:t>
            </a:r>
            <a:r>
              <a:rPr dirty="0" err="1"/>
              <a:t>openbaar</a:t>
            </a:r>
            <a:r>
              <a:rPr dirty="0"/>
              <a:t> </a:t>
            </a:r>
            <a:r>
              <a:rPr dirty="0" err="1"/>
              <a:t>optreden</a:t>
            </a:r>
            <a:r>
              <a:rPr dirty="0"/>
              <a:t> van de Staat) 2007-2012</a:t>
            </a:r>
          </a:p>
          <a:p>
            <a:pPr marL="609599" indent="-609599">
              <a:lnSpc>
                <a:spcPct val="100000"/>
              </a:lnSpc>
              <a:defRPr sz="4300"/>
            </a:pPr>
            <a:r>
              <a:rPr dirty="0"/>
              <a:t>Le </a:t>
            </a:r>
            <a:r>
              <a:rPr dirty="0" err="1"/>
              <a:t>décret</a:t>
            </a:r>
            <a:r>
              <a:rPr dirty="0"/>
              <a:t> du 7 </a:t>
            </a:r>
            <a:r>
              <a:rPr dirty="0" err="1"/>
              <a:t>mai</a:t>
            </a:r>
            <a:r>
              <a:rPr dirty="0"/>
              <a:t> 2015 - Het </a:t>
            </a:r>
            <a:r>
              <a:rPr dirty="0" err="1"/>
              <a:t>besluit</a:t>
            </a:r>
            <a:r>
              <a:rPr dirty="0"/>
              <a:t> van 7 </a:t>
            </a:r>
            <a:r>
              <a:rPr dirty="0" err="1"/>
              <a:t>mei</a:t>
            </a:r>
            <a:r>
              <a:rPr dirty="0"/>
              <a:t> 2015</a:t>
            </a:r>
          </a:p>
          <a:p>
            <a:pPr marL="609599" indent="-609599">
              <a:lnSpc>
                <a:spcPct val="100000"/>
              </a:lnSpc>
              <a:defRPr sz="4300"/>
            </a:pPr>
            <a:r>
              <a:rPr dirty="0"/>
              <a:t>La </a:t>
            </a:r>
            <a:r>
              <a:rPr dirty="0" err="1"/>
              <a:t>réforme</a:t>
            </a:r>
            <a:r>
              <a:rPr dirty="0"/>
              <a:t> de </a:t>
            </a:r>
            <a:r>
              <a:rPr dirty="0" err="1"/>
              <a:t>l’organisation</a:t>
            </a:r>
            <a:r>
              <a:rPr dirty="0"/>
              <a:t> </a:t>
            </a:r>
            <a:r>
              <a:rPr dirty="0" err="1"/>
              <a:t>territoriale</a:t>
            </a:r>
            <a:r>
              <a:rPr dirty="0"/>
              <a:t> de </a:t>
            </a:r>
            <a:r>
              <a:rPr dirty="0" err="1"/>
              <a:t>l’Etat</a:t>
            </a:r>
            <a:r>
              <a:rPr dirty="0"/>
              <a:t> 2019-2025 - De </a:t>
            </a:r>
            <a:r>
              <a:rPr dirty="0" err="1"/>
              <a:t>hervorming</a:t>
            </a:r>
            <a:r>
              <a:rPr dirty="0"/>
              <a:t> van de </a:t>
            </a:r>
            <a:r>
              <a:rPr dirty="0" err="1"/>
              <a:t>territoriale</a:t>
            </a:r>
            <a:r>
              <a:rPr dirty="0"/>
              <a:t> </a:t>
            </a:r>
            <a:r>
              <a:rPr dirty="0" err="1"/>
              <a:t>organisatie</a:t>
            </a:r>
            <a:r>
              <a:rPr dirty="0"/>
              <a:t> van de Staat 2019-2025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L’action publique locale en France"/>
          <p:cNvSpPr txBox="1">
            <a:spLocks noGrp="1"/>
          </p:cNvSpPr>
          <p:nvPr>
            <p:ph type="title"/>
          </p:nvPr>
        </p:nvSpPr>
        <p:spPr>
          <a:xfrm>
            <a:off x="1206500" y="453248"/>
            <a:ext cx="17439309"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183" name="La déconcentration : les attributions du préfet"/>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les attributions du </a:t>
            </a:r>
            <a:r>
              <a:rPr dirty="0" err="1"/>
              <a:t>préfet</a:t>
            </a:r>
            <a:r>
              <a:rPr dirty="0"/>
              <a:t> </a:t>
            </a:r>
          </a:p>
        </p:txBody>
      </p:sp>
      <p:sp>
        <p:nvSpPr>
          <p:cNvPr id="184"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85" name="De deconcentratie : de bevoegdheden van de prefect"/>
          <p:cNvSpPr txBox="1"/>
          <p:nvPr/>
        </p:nvSpPr>
        <p:spPr>
          <a:xfrm>
            <a:off x="1206500" y="3260553"/>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deconcentratie : de bevoegdheden van de prefect</a:t>
            </a:r>
          </a:p>
        </p:txBody>
      </p:sp>
      <p:sp>
        <p:nvSpPr>
          <p:cNvPr id="186" name="Le préfet de département - De departementsprefect…"/>
          <p:cNvSpPr txBox="1">
            <a:spLocks noGrp="1"/>
          </p:cNvSpPr>
          <p:nvPr>
            <p:ph type="body" idx="1"/>
          </p:nvPr>
        </p:nvSpPr>
        <p:spPr>
          <a:xfrm>
            <a:off x="1206500" y="4716430"/>
            <a:ext cx="21971000" cy="8665592"/>
          </a:xfrm>
          <a:prstGeom prst="rect">
            <a:avLst/>
          </a:prstGeom>
        </p:spPr>
        <p:txBody>
          <a:bodyPr/>
          <a:lstStyle/>
          <a:p>
            <a:pPr marL="0" indent="0">
              <a:lnSpc>
                <a:spcPct val="100000"/>
              </a:lnSpc>
              <a:spcBef>
                <a:spcPts val="3000"/>
              </a:spcBef>
              <a:buSzTx/>
              <a:buNone/>
              <a:defRPr sz="4000"/>
            </a:pPr>
            <a:r>
              <a:rPr dirty="0"/>
              <a:t>Le </a:t>
            </a:r>
            <a:r>
              <a:rPr dirty="0" err="1"/>
              <a:t>préfet</a:t>
            </a:r>
            <a:r>
              <a:rPr dirty="0"/>
              <a:t> de département - De </a:t>
            </a:r>
            <a:r>
              <a:rPr dirty="0" err="1"/>
              <a:t>departementsprefect</a:t>
            </a:r>
            <a:endParaRPr dirty="0"/>
          </a:p>
          <a:p>
            <a:pPr marL="609599" indent="-609599">
              <a:lnSpc>
                <a:spcPct val="100000"/>
              </a:lnSpc>
              <a:spcBef>
                <a:spcPts val="3000"/>
              </a:spcBef>
              <a:defRPr sz="4000"/>
            </a:pPr>
            <a:r>
              <a:rPr dirty="0"/>
              <a:t>Des attributions de nature politique - De </a:t>
            </a:r>
            <a:r>
              <a:rPr dirty="0" err="1"/>
              <a:t>bevoegdheden</a:t>
            </a:r>
            <a:r>
              <a:rPr dirty="0"/>
              <a:t> van </a:t>
            </a:r>
            <a:r>
              <a:rPr dirty="0" err="1"/>
              <a:t>politieke</a:t>
            </a:r>
            <a:r>
              <a:rPr dirty="0"/>
              <a:t> </a:t>
            </a:r>
            <a:r>
              <a:rPr dirty="0" err="1"/>
              <a:t>aard</a:t>
            </a:r>
            <a:endParaRPr dirty="0"/>
          </a:p>
          <a:p>
            <a:pPr marL="609599" indent="-609599">
              <a:lnSpc>
                <a:spcPct val="100000"/>
              </a:lnSpc>
              <a:spcBef>
                <a:spcPts val="3000"/>
              </a:spcBef>
              <a:defRPr sz="4000"/>
            </a:pPr>
            <a:r>
              <a:rPr dirty="0"/>
              <a:t>Des attributions </a:t>
            </a:r>
            <a:r>
              <a:rPr dirty="0" err="1"/>
              <a:t>d’ordre</a:t>
            </a:r>
            <a:r>
              <a:rPr dirty="0"/>
              <a:t> public et de </a:t>
            </a:r>
            <a:r>
              <a:rPr dirty="0" err="1"/>
              <a:t>sécurité</a:t>
            </a:r>
            <a:r>
              <a:rPr dirty="0"/>
              <a:t> - De </a:t>
            </a:r>
            <a:r>
              <a:rPr dirty="0" err="1"/>
              <a:t>bevoegdheden</a:t>
            </a:r>
            <a:r>
              <a:rPr dirty="0"/>
              <a:t> op het </a:t>
            </a:r>
            <a:r>
              <a:rPr dirty="0" err="1"/>
              <a:t>gebied</a:t>
            </a:r>
            <a:r>
              <a:rPr dirty="0"/>
              <a:t> van </a:t>
            </a:r>
            <a:r>
              <a:rPr dirty="0" err="1"/>
              <a:t>openbare</a:t>
            </a:r>
            <a:r>
              <a:rPr dirty="0"/>
              <a:t> </a:t>
            </a:r>
            <a:r>
              <a:rPr dirty="0" err="1"/>
              <a:t>orde</a:t>
            </a:r>
            <a:r>
              <a:rPr dirty="0"/>
              <a:t> </a:t>
            </a:r>
            <a:r>
              <a:rPr dirty="0" err="1"/>
              <a:t>en</a:t>
            </a:r>
            <a:r>
              <a:rPr dirty="0"/>
              <a:t> </a:t>
            </a:r>
            <a:r>
              <a:rPr dirty="0" err="1"/>
              <a:t>veiligheid</a:t>
            </a:r>
            <a:endParaRPr dirty="0"/>
          </a:p>
          <a:p>
            <a:pPr marL="609599" indent="-609599">
              <a:lnSpc>
                <a:spcPct val="100000"/>
              </a:lnSpc>
              <a:spcBef>
                <a:spcPts val="3000"/>
              </a:spcBef>
              <a:defRPr sz="4000"/>
            </a:pPr>
            <a:r>
              <a:rPr dirty="0"/>
              <a:t>Des attributions </a:t>
            </a:r>
            <a:r>
              <a:rPr dirty="0" err="1"/>
              <a:t>administratives</a:t>
            </a:r>
            <a:r>
              <a:rPr dirty="0"/>
              <a:t> - De </a:t>
            </a:r>
            <a:r>
              <a:rPr dirty="0" err="1"/>
              <a:t>administratieve</a:t>
            </a:r>
            <a:r>
              <a:rPr dirty="0"/>
              <a:t> </a:t>
            </a:r>
            <a:r>
              <a:rPr dirty="0" err="1"/>
              <a:t>bevoegdheden</a:t>
            </a:r>
            <a:endParaRPr dirty="0"/>
          </a:p>
          <a:p>
            <a:pPr marL="0" indent="0">
              <a:lnSpc>
                <a:spcPct val="100000"/>
              </a:lnSpc>
              <a:spcBef>
                <a:spcPts val="2000"/>
              </a:spcBef>
              <a:buSzTx/>
              <a:buNone/>
              <a:defRPr sz="4000"/>
            </a:pPr>
            <a:endParaRPr dirty="0"/>
          </a:p>
          <a:p>
            <a:pPr marL="0" indent="0">
              <a:lnSpc>
                <a:spcPct val="100000"/>
              </a:lnSpc>
              <a:spcBef>
                <a:spcPts val="3000"/>
              </a:spcBef>
              <a:buSzTx/>
              <a:buNone/>
              <a:defRPr sz="4000"/>
            </a:pPr>
            <a:r>
              <a:rPr dirty="0"/>
              <a:t>Le </a:t>
            </a:r>
            <a:r>
              <a:rPr dirty="0" err="1"/>
              <a:t>préfet</a:t>
            </a:r>
            <a:r>
              <a:rPr dirty="0"/>
              <a:t> de </a:t>
            </a:r>
            <a:r>
              <a:rPr dirty="0" err="1"/>
              <a:t>région</a:t>
            </a:r>
            <a:r>
              <a:rPr dirty="0"/>
              <a:t> - De </a:t>
            </a:r>
            <a:r>
              <a:rPr dirty="0" err="1"/>
              <a:t>gewestprefect</a:t>
            </a:r>
            <a:endParaRPr dirty="0"/>
          </a:p>
          <a:p>
            <a:pPr marL="609599" indent="-609599">
              <a:lnSpc>
                <a:spcPct val="100000"/>
              </a:lnSpc>
              <a:spcBef>
                <a:spcPts val="3000"/>
              </a:spcBef>
              <a:defRPr sz="4000"/>
            </a:pPr>
            <a:r>
              <a:rPr dirty="0"/>
              <a:t>Des attributions de coordination - De </a:t>
            </a:r>
            <a:r>
              <a:rPr dirty="0" err="1"/>
              <a:t>coördin</a:t>
            </a:r>
            <a:r>
              <a:rPr lang="fr-BE" dirty="0" err="1"/>
              <a:t>atie</a:t>
            </a:r>
            <a:r>
              <a:rPr dirty="0"/>
              <a:t> </a:t>
            </a:r>
            <a:r>
              <a:rPr dirty="0" err="1"/>
              <a:t>bevoegdheden</a:t>
            </a:r>
            <a:endParaRPr dirty="0"/>
          </a:p>
          <a:p>
            <a:pPr marL="609599" indent="-609599">
              <a:lnSpc>
                <a:spcPct val="100000"/>
              </a:lnSpc>
              <a:spcBef>
                <a:spcPts val="3000"/>
              </a:spcBef>
              <a:defRPr sz="4000"/>
            </a:pPr>
            <a:r>
              <a:rPr dirty="0"/>
              <a:t>Des attributions </a:t>
            </a:r>
            <a:r>
              <a:rPr dirty="0" err="1"/>
              <a:t>administratives</a:t>
            </a:r>
            <a:r>
              <a:rPr dirty="0"/>
              <a:t> - De </a:t>
            </a:r>
            <a:r>
              <a:rPr dirty="0" err="1"/>
              <a:t>administratieve</a:t>
            </a:r>
            <a:r>
              <a:rPr dirty="0"/>
              <a:t> </a:t>
            </a:r>
            <a:r>
              <a:rPr dirty="0" err="1"/>
              <a:t>bevoegdheden</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chema-services_reference.jpg" descr="Schema-services_reference.jpg"/>
          <p:cNvPicPr>
            <a:picLocks noChangeAspect="1"/>
          </p:cNvPicPr>
          <p:nvPr/>
        </p:nvPicPr>
        <p:blipFill>
          <a:blip r:embed="rId2"/>
          <a:stretch>
            <a:fillRect/>
          </a:stretch>
        </p:blipFill>
        <p:spPr>
          <a:xfrm>
            <a:off x="19663" y="3065319"/>
            <a:ext cx="12650154" cy="12650154"/>
          </a:xfrm>
          <a:prstGeom prst="rect">
            <a:avLst/>
          </a:prstGeom>
          <a:ln w="12700">
            <a:miter lim="400000"/>
          </a:ln>
        </p:spPr>
      </p:pic>
      <p:sp>
        <p:nvSpPr>
          <p:cNvPr id="189" name="L’action publique locale en France"/>
          <p:cNvSpPr txBox="1">
            <a:spLocks noGrp="1"/>
          </p:cNvSpPr>
          <p:nvPr>
            <p:ph type="title"/>
          </p:nvPr>
        </p:nvSpPr>
        <p:spPr>
          <a:xfrm>
            <a:off x="1206500" y="453248"/>
            <a:ext cx="16842961"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190" name="La déconcentration : les administrations ministérielles"/>
          <p:cNvSpPr txBox="1">
            <a:spLocks noGrp="1"/>
          </p:cNvSpPr>
          <p:nvPr>
            <p:ph type="body" idx="21"/>
          </p:nvPr>
        </p:nvSpPr>
        <p:spPr>
          <a:xfrm>
            <a:off x="1206500" y="1283004"/>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les administrations </a:t>
            </a:r>
            <a:r>
              <a:rPr dirty="0" err="1"/>
              <a:t>ministérielles</a:t>
            </a:r>
            <a:endParaRPr dirty="0"/>
          </a:p>
        </p:txBody>
      </p:sp>
      <p:sp>
        <p:nvSpPr>
          <p:cNvPr id="191"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92" name="De deconcentratie : de ministeriële administraties"/>
          <p:cNvSpPr txBox="1"/>
          <p:nvPr/>
        </p:nvSpPr>
        <p:spPr>
          <a:xfrm>
            <a:off x="1206500"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deconcentratie : de ministeriële administraties</a:t>
            </a:r>
          </a:p>
        </p:txBody>
      </p:sp>
      <p:pic>
        <p:nvPicPr>
          <p:cNvPr id="193" name="Les-services-regionaux-de-l-Etat_articleimage.jpg" descr="Les-services-regionaux-de-l-Etat_articleimage.jpg"/>
          <p:cNvPicPr>
            <a:picLocks noChangeAspect="1"/>
          </p:cNvPicPr>
          <p:nvPr/>
        </p:nvPicPr>
        <p:blipFill>
          <a:blip r:embed="rId3"/>
          <a:stretch>
            <a:fillRect/>
          </a:stretch>
        </p:blipFill>
        <p:spPr>
          <a:xfrm>
            <a:off x="13166219" y="5598485"/>
            <a:ext cx="10440982" cy="75838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196" name="La décentralisation"/>
          <p:cNvSpPr txBox="1">
            <a:spLocks noGrp="1"/>
          </p:cNvSpPr>
          <p:nvPr>
            <p:ph type="body" idx="21"/>
          </p:nvPr>
        </p:nvSpPr>
        <p:spPr>
          <a:xfrm>
            <a:off x="1206500" y="1142615"/>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endParaRPr dirty="0"/>
          </a:p>
        </p:txBody>
      </p:sp>
      <p:sp>
        <p:nvSpPr>
          <p:cNvPr id="197" name="Het lokale openbaar optreden in Frankrijk"/>
          <p:cNvSpPr txBox="1"/>
          <p:nvPr/>
        </p:nvSpPr>
        <p:spPr>
          <a:xfrm>
            <a:off x="1206500" y="2470251"/>
            <a:ext cx="19665674"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Het </a:t>
            </a:r>
            <a:r>
              <a:rPr dirty="0" err="1"/>
              <a:t>lokale</a:t>
            </a:r>
            <a:r>
              <a:rPr dirty="0"/>
              <a:t> </a:t>
            </a:r>
            <a:r>
              <a:rPr dirty="0" err="1"/>
              <a:t>openbaar</a:t>
            </a:r>
            <a:r>
              <a:rPr dirty="0"/>
              <a:t> </a:t>
            </a:r>
            <a:r>
              <a:rPr dirty="0" err="1"/>
              <a:t>optreden</a:t>
            </a:r>
            <a:r>
              <a:rPr dirty="0"/>
              <a:t> in Frankrijk</a:t>
            </a:r>
          </a:p>
        </p:txBody>
      </p:sp>
      <p:sp>
        <p:nvSpPr>
          <p:cNvPr id="198" name="De decentralisatie"/>
          <p:cNvSpPr txBox="1"/>
          <p:nvPr/>
        </p:nvSpPr>
        <p:spPr>
          <a:xfrm>
            <a:off x="1206500" y="3255964"/>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decentralisatie</a:t>
            </a:r>
            <a:endParaRPr dirty="0"/>
          </a:p>
        </p:txBody>
      </p:sp>
      <p:sp>
        <p:nvSpPr>
          <p:cNvPr id="199" name="Les Actes de la décentralisation…"/>
          <p:cNvSpPr txBox="1">
            <a:spLocks noGrp="1"/>
          </p:cNvSpPr>
          <p:nvPr>
            <p:ph type="body" sz="half" idx="1"/>
          </p:nvPr>
        </p:nvSpPr>
        <p:spPr>
          <a:xfrm>
            <a:off x="1206500" y="4900874"/>
            <a:ext cx="10996529" cy="8256012"/>
          </a:xfrm>
          <a:prstGeom prst="rect">
            <a:avLst/>
          </a:prstGeom>
        </p:spPr>
        <p:txBody>
          <a:bodyPr/>
          <a:lstStyle/>
          <a:p>
            <a:pPr marL="0" indent="0">
              <a:buSzTx/>
              <a:buNone/>
              <a:defRPr sz="4000"/>
            </a:pPr>
            <a:r>
              <a:t>Les Actes de la décentralisation</a:t>
            </a:r>
          </a:p>
          <a:p>
            <a:pPr lvl="1">
              <a:defRPr sz="4000"/>
            </a:pPr>
            <a:r>
              <a:t>L’Acte I : Trio de « lois Defferre » entre 1982 et 1983 sous la présidence de François Mitterand</a:t>
            </a:r>
          </a:p>
          <a:p>
            <a:pPr lvl="1">
              <a:defRPr sz="4000"/>
            </a:pPr>
            <a:r>
              <a:t>L'Acte II : Révision constitutionnelle entre 2003 et 2004 sous la présidence de Jacques Chirac</a:t>
            </a:r>
          </a:p>
          <a:p>
            <a:pPr lvl="1">
              <a:defRPr sz="4000"/>
            </a:pPr>
            <a:r>
              <a:t>L’« Acte III » : Tentatives de réformes durant les quinquennats de Nicolas Sarkozy et de François Hollande entre 2007 et 2015</a:t>
            </a:r>
          </a:p>
        </p:txBody>
      </p:sp>
      <p:sp>
        <p:nvSpPr>
          <p:cNvPr id="200" name="De akten van de decentralisatie…"/>
          <p:cNvSpPr txBox="1"/>
          <p:nvPr/>
        </p:nvSpPr>
        <p:spPr>
          <a:xfrm>
            <a:off x="12346630" y="4900874"/>
            <a:ext cx="10996529"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lnSpc>
                <a:spcPct val="90000"/>
              </a:lnSpc>
              <a:spcBef>
                <a:spcPts val="4500"/>
              </a:spcBef>
              <a:defRPr sz="4000">
                <a:solidFill>
                  <a:srgbClr val="000000"/>
                </a:solidFill>
              </a:defRPr>
            </a:pPr>
            <a:r>
              <a:t>De akten van de decentralisatie</a:t>
            </a:r>
          </a:p>
          <a:p>
            <a:pPr marL="1219200" lvl="1" indent="-609600" algn="l">
              <a:lnSpc>
                <a:spcPct val="90000"/>
              </a:lnSpc>
              <a:spcBef>
                <a:spcPts val="4500"/>
              </a:spcBef>
              <a:buSzPct val="123000"/>
              <a:buChar char="•"/>
              <a:defRPr sz="4000">
                <a:solidFill>
                  <a:srgbClr val="000000"/>
                </a:solidFill>
              </a:defRPr>
            </a:pPr>
            <a:r>
              <a:t>Akten I: Trio van “Loi Defferre”-wetten tussen 1982 en 1983 onder het presidentschap van François Mitterrand</a:t>
            </a:r>
          </a:p>
          <a:p>
            <a:pPr marL="1219200" lvl="1" indent="-609600" algn="l">
              <a:lnSpc>
                <a:spcPct val="90000"/>
              </a:lnSpc>
              <a:spcBef>
                <a:spcPts val="4500"/>
              </a:spcBef>
              <a:buSzPct val="123000"/>
              <a:buChar char="•"/>
              <a:defRPr sz="4000">
                <a:solidFill>
                  <a:srgbClr val="000000"/>
                </a:solidFill>
              </a:defRPr>
            </a:pPr>
            <a:r>
              <a:t>Akten II: Grondwetsherziening tussen 2003 en 2004 onder het presidentschap van Jacques Chirac</a:t>
            </a:r>
          </a:p>
          <a:p>
            <a:pPr marL="1219200" lvl="1" indent="-609600" algn="l">
              <a:lnSpc>
                <a:spcPct val="90000"/>
              </a:lnSpc>
              <a:spcBef>
                <a:spcPts val="4500"/>
              </a:spcBef>
              <a:buSzPct val="123000"/>
              <a:buChar char="•"/>
              <a:defRPr sz="4000">
                <a:solidFill>
                  <a:srgbClr val="000000"/>
                </a:solidFill>
              </a:defRPr>
            </a:pPr>
            <a:r>
              <a:t>“Akten III”: Pogingen tot hervormingen tijdens de ambtsperiodes van Nicolas Sarkozy en François Hollande tussen 2007 en 2015</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203" name="La décentralisation : la commune"/>
          <p:cNvSpPr txBox="1">
            <a:spLocks noGrp="1"/>
          </p:cNvSpPr>
          <p:nvPr>
            <p:ph type="body" idx="21"/>
          </p:nvPr>
        </p:nvSpPr>
        <p:spPr>
          <a:xfrm>
            <a:off x="1206500" y="166176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t>La décentralisation : la commune</a:t>
            </a:r>
          </a:p>
        </p:txBody>
      </p:sp>
      <p:sp>
        <p:nvSpPr>
          <p:cNvPr id="204"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05" name="De decentralisatie : de gemeente"/>
          <p:cNvSpPr txBox="1"/>
          <p:nvPr/>
        </p:nvSpPr>
        <p:spPr>
          <a:xfrm>
            <a:off x="1206500" y="3718627"/>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decentralisatie : de gemeente</a:t>
            </a:r>
          </a:p>
        </p:txBody>
      </p:sp>
      <p:pic>
        <p:nvPicPr>
          <p:cNvPr id="206" name="Image 09-01-2026 à 14.43.jpg" descr="Image 09-01-2026 à 14.43.jpg"/>
          <p:cNvPicPr>
            <a:picLocks noChangeAspect="1"/>
          </p:cNvPicPr>
          <p:nvPr/>
        </p:nvPicPr>
        <p:blipFill>
          <a:blip r:embed="rId2"/>
          <a:stretch>
            <a:fillRect/>
          </a:stretch>
        </p:blipFill>
        <p:spPr>
          <a:xfrm>
            <a:off x="14011035" y="4867887"/>
            <a:ext cx="9466068" cy="8224987"/>
          </a:xfrm>
          <a:prstGeom prst="rect">
            <a:avLst/>
          </a:prstGeom>
          <a:ln w="12700">
            <a:miter lim="400000"/>
          </a:ln>
        </p:spPr>
      </p:pic>
      <p:sp>
        <p:nvSpPr>
          <p:cNvPr id="207" name="Sa création remonte au 12 novembre 1789, le statut évolue avec la loi du 5 avril 1884 et puis par les actes de la décentralisation…"/>
          <p:cNvSpPr txBox="1">
            <a:spLocks noGrp="1"/>
          </p:cNvSpPr>
          <p:nvPr>
            <p:ph type="body" sz="half" idx="1"/>
          </p:nvPr>
        </p:nvSpPr>
        <p:spPr>
          <a:xfrm>
            <a:off x="663965" y="4908187"/>
            <a:ext cx="12606510" cy="8144386"/>
          </a:xfrm>
          <a:prstGeom prst="rect">
            <a:avLst/>
          </a:prstGeom>
        </p:spPr>
        <p:txBody>
          <a:bodyPr/>
          <a:lstStyle/>
          <a:p>
            <a:pPr marL="950975" lvl="1" indent="-475487" defTabSz="1901904">
              <a:lnSpc>
                <a:spcPct val="100000"/>
              </a:lnSpc>
              <a:spcBef>
                <a:spcPts val="3500"/>
              </a:spcBef>
              <a:defRPr sz="2964"/>
            </a:pPr>
            <a:r>
              <a:rPr dirty="0"/>
              <a:t>Sa </a:t>
            </a:r>
            <a:r>
              <a:rPr dirty="0" err="1"/>
              <a:t>création</a:t>
            </a:r>
            <a:r>
              <a:rPr dirty="0"/>
              <a:t> </a:t>
            </a:r>
            <a:r>
              <a:rPr dirty="0" err="1"/>
              <a:t>remonte</a:t>
            </a:r>
            <a:r>
              <a:rPr dirty="0"/>
              <a:t> au 12 </a:t>
            </a:r>
            <a:r>
              <a:rPr dirty="0" err="1"/>
              <a:t>novembre</a:t>
            </a:r>
            <a:r>
              <a:rPr dirty="0"/>
              <a:t> 1789, le </a:t>
            </a:r>
            <a:r>
              <a:rPr dirty="0" err="1"/>
              <a:t>statut</a:t>
            </a:r>
            <a:r>
              <a:rPr dirty="0"/>
              <a:t> </a:t>
            </a:r>
            <a:r>
              <a:rPr dirty="0" err="1"/>
              <a:t>évolue</a:t>
            </a:r>
            <a:r>
              <a:rPr dirty="0"/>
              <a:t> avec la </a:t>
            </a:r>
            <a:r>
              <a:rPr dirty="0" err="1"/>
              <a:t>loi</a:t>
            </a:r>
            <a:r>
              <a:rPr dirty="0"/>
              <a:t> du 5 </a:t>
            </a:r>
            <a:r>
              <a:rPr dirty="0" err="1"/>
              <a:t>avril</a:t>
            </a:r>
            <a:r>
              <a:rPr dirty="0"/>
              <a:t> 1884 et </a:t>
            </a:r>
            <a:r>
              <a:rPr dirty="0" err="1"/>
              <a:t>puis</a:t>
            </a:r>
            <a:r>
              <a:rPr dirty="0"/>
              <a:t> par les </a:t>
            </a:r>
            <a:r>
              <a:rPr dirty="0" err="1"/>
              <a:t>actes</a:t>
            </a:r>
            <a:r>
              <a:rPr dirty="0"/>
              <a:t> de la </a:t>
            </a:r>
            <a:r>
              <a:rPr dirty="0" err="1"/>
              <a:t>décentralisation</a:t>
            </a:r>
            <a:endParaRPr dirty="0"/>
          </a:p>
          <a:p>
            <a:pPr marL="950975" lvl="1" indent="-475487" defTabSz="1901904">
              <a:lnSpc>
                <a:spcPct val="100000"/>
              </a:lnSpc>
              <a:spcBef>
                <a:spcPts val="3500"/>
              </a:spcBef>
              <a:defRPr sz="2964"/>
            </a:pPr>
            <a:r>
              <a:rPr dirty="0"/>
              <a:t>Est </a:t>
            </a:r>
            <a:r>
              <a:rPr dirty="0" err="1"/>
              <a:t>dirigée</a:t>
            </a:r>
            <a:r>
              <a:rPr dirty="0"/>
              <a:t> par le conseil municipal </a:t>
            </a:r>
            <a:r>
              <a:rPr dirty="0" err="1"/>
              <a:t>ainsi</a:t>
            </a:r>
            <a:r>
              <a:rPr dirty="0"/>
              <a:t> </a:t>
            </a:r>
            <a:r>
              <a:rPr dirty="0" err="1"/>
              <a:t>que</a:t>
            </a:r>
            <a:r>
              <a:rPr dirty="0"/>
              <a:t> le </a:t>
            </a:r>
            <a:r>
              <a:rPr lang="fr-BE" dirty="0"/>
              <a:t>M</a:t>
            </a:r>
            <a:r>
              <a:rPr dirty="0" err="1"/>
              <a:t>aire</a:t>
            </a:r>
            <a:r>
              <a:rPr dirty="0"/>
              <a:t> et </a:t>
            </a:r>
            <a:r>
              <a:rPr dirty="0" err="1"/>
              <a:t>ses</a:t>
            </a:r>
            <a:r>
              <a:rPr dirty="0"/>
              <a:t> adjoints</a:t>
            </a:r>
          </a:p>
          <a:p>
            <a:pPr marL="950975" lvl="1" indent="-475487" defTabSz="1901904">
              <a:lnSpc>
                <a:spcPct val="100000"/>
              </a:lnSpc>
              <a:spcBef>
                <a:spcPts val="3500"/>
              </a:spcBef>
              <a:defRPr sz="2964"/>
            </a:pPr>
            <a:r>
              <a:rPr dirty="0"/>
              <a:t>Le Maire </a:t>
            </a:r>
            <a:r>
              <a:rPr dirty="0" err="1"/>
              <a:t>tien</a:t>
            </a:r>
            <a:r>
              <a:rPr lang="fr-BE" dirty="0"/>
              <a:t>t</a:t>
            </a:r>
            <a:r>
              <a:rPr dirty="0"/>
              <a:t> </a:t>
            </a:r>
            <a:r>
              <a:rPr dirty="0" err="1"/>
              <a:t>ses</a:t>
            </a:r>
            <a:r>
              <a:rPr dirty="0"/>
              <a:t> attributions de deux </a:t>
            </a:r>
            <a:r>
              <a:rPr dirty="0" err="1"/>
              <a:t>autorités</a:t>
            </a:r>
            <a:r>
              <a:rPr dirty="0"/>
              <a:t> : </a:t>
            </a:r>
            <a:r>
              <a:rPr dirty="0" err="1"/>
              <a:t>l’Etat</a:t>
            </a:r>
            <a:r>
              <a:rPr dirty="0"/>
              <a:t> et la Commune (et dans </a:t>
            </a:r>
            <a:r>
              <a:rPr dirty="0" err="1"/>
              <a:t>une</a:t>
            </a:r>
            <a:r>
              <a:rPr dirty="0"/>
              <a:t> </a:t>
            </a:r>
            <a:r>
              <a:rPr dirty="0" err="1"/>
              <a:t>moindre</a:t>
            </a:r>
            <a:r>
              <a:rPr dirty="0"/>
              <a:t> </a:t>
            </a:r>
            <a:r>
              <a:rPr dirty="0" err="1"/>
              <a:t>mesure</a:t>
            </a:r>
            <a:r>
              <a:rPr dirty="0"/>
              <a:t> le </a:t>
            </a:r>
            <a:r>
              <a:rPr dirty="0" err="1"/>
              <a:t>judiciaire</a:t>
            </a:r>
            <a:r>
              <a:rPr dirty="0"/>
              <a:t>)</a:t>
            </a:r>
          </a:p>
          <a:p>
            <a:pPr marL="950975" lvl="1" indent="-475487" defTabSz="1901904">
              <a:lnSpc>
                <a:spcPct val="100000"/>
              </a:lnSpc>
              <a:spcBef>
                <a:spcPts val="3500"/>
              </a:spcBef>
              <a:defRPr sz="2964"/>
            </a:pPr>
            <a:r>
              <a:rPr dirty="0"/>
              <a:t>De </a:t>
            </a:r>
            <a:r>
              <a:rPr dirty="0" err="1"/>
              <a:t>oprichting</a:t>
            </a:r>
            <a:r>
              <a:rPr dirty="0"/>
              <a:t> </a:t>
            </a:r>
            <a:r>
              <a:rPr dirty="0" err="1"/>
              <a:t>dateert</a:t>
            </a:r>
            <a:r>
              <a:rPr dirty="0"/>
              <a:t> van 12 </a:t>
            </a:r>
            <a:r>
              <a:rPr dirty="0" err="1"/>
              <a:t>november</a:t>
            </a:r>
            <a:r>
              <a:rPr dirty="0"/>
              <a:t> 1789, het </a:t>
            </a:r>
            <a:r>
              <a:rPr dirty="0" err="1"/>
              <a:t>statuut</a:t>
            </a:r>
            <a:r>
              <a:rPr dirty="0"/>
              <a:t> </a:t>
            </a:r>
            <a:r>
              <a:rPr dirty="0" err="1"/>
              <a:t>evolueert</a:t>
            </a:r>
            <a:r>
              <a:rPr dirty="0"/>
              <a:t> met de wet van 5 </a:t>
            </a:r>
            <a:r>
              <a:rPr dirty="0" err="1"/>
              <a:t>april</a:t>
            </a:r>
            <a:r>
              <a:rPr dirty="0"/>
              <a:t> 1884 </a:t>
            </a:r>
            <a:r>
              <a:rPr dirty="0" err="1"/>
              <a:t>en</a:t>
            </a:r>
            <a:r>
              <a:rPr dirty="0"/>
              <a:t> </a:t>
            </a:r>
            <a:r>
              <a:rPr dirty="0" err="1"/>
              <a:t>vervolgens</a:t>
            </a:r>
            <a:r>
              <a:rPr dirty="0"/>
              <a:t> door de </a:t>
            </a:r>
            <a:r>
              <a:rPr dirty="0" err="1"/>
              <a:t>akten</a:t>
            </a:r>
            <a:r>
              <a:rPr dirty="0"/>
              <a:t> van de </a:t>
            </a:r>
            <a:r>
              <a:rPr dirty="0" err="1"/>
              <a:t>decentralisatie</a:t>
            </a:r>
            <a:endParaRPr dirty="0"/>
          </a:p>
          <a:p>
            <a:pPr marL="950975" lvl="1" indent="-475487" defTabSz="1901904">
              <a:lnSpc>
                <a:spcPct val="100000"/>
              </a:lnSpc>
              <a:spcBef>
                <a:spcPts val="3500"/>
              </a:spcBef>
              <a:defRPr sz="2964"/>
            </a:pPr>
            <a:r>
              <a:rPr dirty="0"/>
              <a:t>Het </a:t>
            </a:r>
            <a:r>
              <a:rPr dirty="0" err="1"/>
              <a:t>bestuur</a:t>
            </a:r>
            <a:r>
              <a:rPr dirty="0"/>
              <a:t> </a:t>
            </a:r>
            <a:r>
              <a:rPr dirty="0" err="1"/>
              <a:t>gebeurt</a:t>
            </a:r>
            <a:r>
              <a:rPr dirty="0"/>
              <a:t> door de </a:t>
            </a:r>
            <a:r>
              <a:rPr dirty="0" err="1"/>
              <a:t>gemeenteraad</a:t>
            </a:r>
            <a:r>
              <a:rPr dirty="0"/>
              <a:t>, </a:t>
            </a:r>
            <a:r>
              <a:rPr dirty="0" err="1"/>
              <a:t>evenals</a:t>
            </a:r>
            <a:r>
              <a:rPr dirty="0"/>
              <a:t> door de Maire </a:t>
            </a:r>
            <a:r>
              <a:rPr dirty="0" err="1"/>
              <a:t>en</a:t>
            </a:r>
            <a:r>
              <a:rPr dirty="0"/>
              <a:t> </a:t>
            </a:r>
            <a:r>
              <a:rPr dirty="0" err="1"/>
              <a:t>zijn</a:t>
            </a:r>
            <a:r>
              <a:rPr dirty="0"/>
              <a:t> </a:t>
            </a:r>
            <a:r>
              <a:rPr dirty="0" err="1"/>
              <a:t>adjuncten</a:t>
            </a:r>
            <a:endParaRPr dirty="0"/>
          </a:p>
          <a:p>
            <a:pPr marL="950975" lvl="1" indent="-475487" defTabSz="1901904">
              <a:lnSpc>
                <a:spcPct val="100000"/>
              </a:lnSpc>
              <a:spcBef>
                <a:spcPts val="3500"/>
              </a:spcBef>
              <a:defRPr sz="2964"/>
            </a:pPr>
            <a:r>
              <a:rPr dirty="0"/>
              <a:t>De Maire </a:t>
            </a:r>
            <a:r>
              <a:rPr dirty="0" err="1"/>
              <a:t>verkrijgt</a:t>
            </a:r>
            <a:r>
              <a:rPr dirty="0"/>
              <a:t> </a:t>
            </a:r>
            <a:r>
              <a:rPr dirty="0" err="1"/>
              <a:t>zijn</a:t>
            </a:r>
            <a:r>
              <a:rPr dirty="0"/>
              <a:t> </a:t>
            </a:r>
            <a:r>
              <a:rPr dirty="0" err="1"/>
              <a:t>bevoegdheden</a:t>
            </a:r>
            <a:r>
              <a:rPr dirty="0"/>
              <a:t> van twee </a:t>
            </a:r>
            <a:r>
              <a:rPr dirty="0" err="1"/>
              <a:t>autoriteiten</a:t>
            </a:r>
            <a:r>
              <a:rPr dirty="0"/>
              <a:t>: de Staat </a:t>
            </a:r>
            <a:r>
              <a:rPr dirty="0" err="1"/>
              <a:t>en</a:t>
            </a:r>
            <a:r>
              <a:rPr dirty="0"/>
              <a:t> de </a:t>
            </a:r>
            <a:r>
              <a:rPr dirty="0" err="1"/>
              <a:t>gemeente</a:t>
            </a:r>
            <a:r>
              <a:rPr dirty="0"/>
              <a:t> (</a:t>
            </a:r>
            <a:r>
              <a:rPr dirty="0" err="1"/>
              <a:t>en</a:t>
            </a:r>
            <a:r>
              <a:rPr dirty="0"/>
              <a:t> in </a:t>
            </a:r>
            <a:r>
              <a:rPr dirty="0" err="1"/>
              <a:t>mindere</a:t>
            </a:r>
            <a:r>
              <a:rPr dirty="0"/>
              <a:t> mate het </a:t>
            </a:r>
            <a:r>
              <a:rPr dirty="0" err="1"/>
              <a:t>gerechtelijk</a:t>
            </a:r>
            <a:r>
              <a:rPr dirty="0"/>
              <a:t> </a:t>
            </a:r>
            <a:r>
              <a:rPr dirty="0" err="1"/>
              <a:t>gezag</a:t>
            </a:r>
            <a:r>
              <a:rPr dirty="0"/>
              <a:t>)</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9CDE481C194346AC1C3181CA8EF29F" ma:contentTypeVersion="26" ma:contentTypeDescription="Crée un document." ma:contentTypeScope="" ma:versionID="5c15994ce817e6d365af8a79ce9e5f29">
  <xsd:schema xmlns:xsd="http://www.w3.org/2001/XMLSchema" xmlns:xs="http://www.w3.org/2001/XMLSchema" xmlns:p="http://schemas.microsoft.com/office/2006/metadata/properties" xmlns:ns2="e604605e-22fb-409f-92c1-68be77b310f8" xmlns:ns3="7e7c50e0-05bd-4ad3-bbcd-fcac9451d0c9" targetNamespace="http://schemas.microsoft.com/office/2006/metadata/properties" ma:root="true" ma:fieldsID="338e058ef10b6c09a212aa7510f5e687" ns2:_="" ns3:_="">
    <xsd:import namespace="e604605e-22fb-409f-92c1-68be77b310f8"/>
    <xsd:import namespace="7e7c50e0-05bd-4ad3-bbcd-fcac9451d0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Fichier" minOccurs="0"/>
                <xsd:element ref="ns2:Document_travail" minOccurs="0"/>
                <xsd:element ref="ns2:Apublier" minOccurs="0"/>
                <xsd:element ref="ns2:Langue" minOccurs="0"/>
                <xsd:element ref="ns3:SharedWithUsers" minOccurs="0"/>
                <xsd:element ref="ns3:SharedWithDetails" minOccurs="0"/>
                <xsd:element ref="ns2:UA" minOccurs="0"/>
                <xsd:element ref="ns2:MediaLengthInSeconds" minOccurs="0"/>
                <xsd:element ref="ns2:Publication" minOccurs="0"/>
                <xsd:element ref="ns2:Ann_x00e9_e" minOccurs="0"/>
                <xsd:element ref="ns2:Objet"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04605e-22fb-409f-92c1-68be77b31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Fichier" ma:index="16" nillable="true" ma:displayName="Fichier" ma:format="Dropdown" ma:internalName="Fichier">
      <xsd:simpleType>
        <xsd:union memberTypes="dms:Text">
          <xsd:simpleType>
            <xsd:restriction base="dms:Choice">
              <xsd:enumeration value="Word"/>
              <xsd:enumeration value="Excel"/>
              <xsd:enumeration value="PowerPoint"/>
              <xsd:enumeration value="pdf"/>
              <xsd:enumeration value="jpg"/>
              <xsd:enumeration value="png"/>
              <xsd:enumeration value="gif"/>
              <xsd:enumeration value="Ai"/>
              <xsd:enumeration value="Id"/>
              <xsd:enumeration value="Ps"/>
            </xsd:restriction>
          </xsd:simpleType>
        </xsd:union>
      </xsd:simpleType>
    </xsd:element>
    <xsd:element name="Document_travail" ma:index="17" nillable="true" ma:displayName="Type_document" ma:format="Dropdown" ma:internalName="Document_travail">
      <xsd:simpleType>
        <xsd:restriction base="dms:Choice">
          <xsd:enumeration value="Loi"/>
          <xsd:enumeration value="Ordonnance"/>
          <xsd:enumeration value="Décret"/>
          <xsd:enumeration value="Arrêté_Gouvernement"/>
          <xsd:enumeration value="Arrêté_ministériel"/>
          <xsd:enumeration value="Arrêté_Cocom"/>
          <xsd:enumeration value="Arrêté_Cocof"/>
          <xsd:enumeration value="Arrêté_VGC"/>
          <xsd:enumeration value="Circulaire"/>
          <xsd:enumeration value="Convention"/>
          <xsd:enumeration value="Directive"/>
          <xsd:enumeration value="Règlement"/>
        </xsd:restriction>
      </xsd:simpleType>
    </xsd:element>
    <xsd:element name="Apublier" ma:index="18" nillable="true" ma:displayName="Statut" ma:format="Dropdown" ma:internalName="Apublier">
      <xsd:complexType>
        <xsd:complexContent>
          <xsd:extension base="dms:MultiChoice">
            <xsd:sequence>
              <xsd:element name="Value" maxOccurs="unbounded" minOccurs="0" nillable="true">
                <xsd:simpleType>
                  <xsd:restriction base="dms:Choice">
                    <xsd:enumeration value="En cours"/>
                    <xsd:enumeration value="A publier"/>
                    <xsd:enumeration value="A supprimer"/>
                    <xsd:enumeration value="Publié"/>
                    <xsd:enumeration value="Validé"/>
                    <xsd:enumeration value="Transmis Dircom"/>
                  </xsd:restriction>
                </xsd:simpleType>
              </xsd:element>
            </xsd:sequence>
          </xsd:extension>
        </xsd:complexContent>
      </xsd:complexType>
    </xsd:element>
    <xsd:element name="Langue" ma:index="19" nillable="true" ma:displayName="Langue" ma:format="Dropdown" ma:internalName="Langue">
      <xsd:simpleType>
        <xsd:restriction base="dms:Choice">
          <xsd:enumeration value="FR"/>
          <xsd:enumeration value="NL"/>
          <xsd:enumeration value="FR_NL"/>
        </xsd:restriction>
      </xsd:simpleType>
    </xsd:element>
    <xsd:element name="UA" ma:index="22" nillable="true" ma:displayName="UA" ma:format="Dropdown" ma:internalName="UA">
      <xsd:simpleType>
        <xsd:restriction base="dms:Choice">
          <xsd:enumeration value="BPL"/>
          <xsd:enumeration value="DG"/>
          <xsd:enumeration value="AFJ"/>
          <xsd:enumeration value="DFL"/>
          <xsd:enumeration value="DIN"/>
          <xsd:enumeration value="DPL"/>
          <xsd:enumeration value="DSF"/>
          <xsd:enumeration value="ISP"/>
          <xsd:enumeration value="MPU"/>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Publication" ma:index="26" nillable="true" ma:displayName="Support_Canal" ma:format="Dropdown" ma:internalName="Publication">
      <xsd:complexType>
        <xsd:complexContent>
          <xsd:extension base="dms:MultiChoiceFillIn">
            <xsd:sequence>
              <xsd:element name="Value" maxOccurs="unbounded" minOccurs="0" nillable="true">
                <xsd:simpleType>
                  <xsd:union memberTypes="dms:Text">
                    <xsd:simpleType>
                      <xsd:restriction base="dms:Choice">
                        <xsd:enumeration value="Intranet_BPL"/>
                        <xsd:enumeration value="Site_BPL"/>
                        <xsd:enumeration value="Site_Elections"/>
                        <xsd:enumeration value="Site_SPRB"/>
                        <xsd:enumeration value="1035"/>
                        <xsd:enumeration value="Rapport_activités"/>
                        <xsd:enumeration value="Newsletter"/>
                        <xsd:enumeration value="Digital Signage"/>
                        <xsd:enumeration value="Intranet_SPRB"/>
                        <xsd:enumeration value="Letsignit"/>
                      </xsd:restriction>
                    </xsd:simpleType>
                  </xsd:union>
                </xsd:simpleType>
              </xsd:element>
            </xsd:sequence>
          </xsd:extension>
        </xsd:complexContent>
      </xsd:complexType>
    </xsd:element>
    <xsd:element name="Ann_x00e9_e" ma:index="27" nillable="true" ma:displayName="Année" ma:format="Dropdown" ma:internalName="Ann_x00e9_e">
      <xsd:simpleType>
        <xsd:union memberTypes="dms:Text">
          <xsd:simpleType>
            <xsd:restriction base="dms:Choice">
              <xsd:enumeration value="2020"/>
              <xsd:enumeration value="2021"/>
              <xsd:enumeration value="2022"/>
              <xsd:enumeration value="2023"/>
            </xsd:restriction>
          </xsd:simpleType>
        </xsd:union>
      </xsd:simpleType>
    </xsd:element>
    <xsd:element name="Objet" ma:index="28" nillable="true" ma:displayName="Produits" ma:format="Dropdown" ma:internalName="Objet">
      <xsd:complexType>
        <xsd:complexContent>
          <xsd:extension base="dms:MultiChoice">
            <xsd:sequence>
              <xsd:element name="Value" maxOccurs="unbounded" minOccurs="0" nillable="true">
                <xsd:simpleType>
                  <xsd:restriction base="dms:Choice">
                    <xsd:enumeration value="Actualités"/>
                    <xsd:enumeration value="Avis"/>
                    <xsd:enumeration value="Données chiffrées"/>
                    <xsd:enumeration value="Fiche technique"/>
                    <xsd:enumeration value="Focus"/>
                    <xsd:enumeration value="Formulaire en ligne"/>
                    <xsd:enumeration value="Formulaire (.pdf)"/>
                    <xsd:enumeration value="Guide"/>
                    <xsd:enumeration value="Newsletter"/>
                    <xsd:enumeration value="Rapport"/>
                    <xsd:enumeration value="Législation"/>
                    <xsd:enumeration value="Illustration, photo"/>
                    <xsd:enumeration value="Vidéo"/>
                    <xsd:enumeration value="Logo"/>
                  </xsd:restriction>
                </xsd:simpleType>
              </xsd:element>
            </xsd:sequence>
          </xsd:extension>
        </xsd:complexContent>
      </xsd:complexType>
    </xsd:element>
    <xsd:element name="lcf76f155ced4ddcb4097134ff3c332f" ma:index="30" nillable="true" ma:taxonomy="true" ma:internalName="lcf76f155ced4ddcb4097134ff3c332f" ma:taxonomyFieldName="MediaServiceImageTags" ma:displayName="Balises d’images" ma:readOnly="false" ma:fieldId="{5cf76f15-5ced-4ddc-b409-7134ff3c332f}" ma:taxonomyMulti="true" ma:sspId="57b2d657-d973-4862-aa1b-1284b69771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7c50e0-05bd-4ad3-bbcd-fcac9451d0c9" elementFormDefault="qualified">
    <xsd:import namespace="http://schemas.microsoft.com/office/2006/documentManagement/types"/>
    <xsd:import namespace="http://schemas.microsoft.com/office/infopath/2007/PartnerControls"/>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e xmlns="e604605e-22fb-409f-92c1-68be77b310f8" xsi:nil="true"/>
    <Ann_x00e9_e xmlns="e604605e-22fb-409f-92c1-68be77b310f8" xsi:nil="true"/>
    <Apublier xmlns="e604605e-22fb-409f-92c1-68be77b310f8" xsi:nil="true"/>
    <UA xmlns="e604605e-22fb-409f-92c1-68be77b310f8" xsi:nil="true"/>
    <lcf76f155ced4ddcb4097134ff3c332f xmlns="e604605e-22fb-409f-92c1-68be77b310f8">
      <Terms xmlns="http://schemas.microsoft.com/office/infopath/2007/PartnerControls"/>
    </lcf76f155ced4ddcb4097134ff3c332f>
    <Fichier xmlns="e604605e-22fb-409f-92c1-68be77b310f8" xsi:nil="true"/>
    <Document_travail xmlns="e604605e-22fb-409f-92c1-68be77b310f8" xsi:nil="true"/>
    <Publication xmlns="e604605e-22fb-409f-92c1-68be77b310f8" xsi:nil="true"/>
    <Objet xmlns="e604605e-22fb-409f-92c1-68be77b310f8" xsi:nil="true"/>
  </documentManagement>
</p:properties>
</file>

<file path=customXml/itemProps1.xml><?xml version="1.0" encoding="utf-8"?>
<ds:datastoreItem xmlns:ds="http://schemas.openxmlformats.org/officeDocument/2006/customXml" ds:itemID="{CD79A564-26D6-406A-AA42-DEDC5C128B06}"/>
</file>

<file path=customXml/itemProps2.xml><?xml version="1.0" encoding="utf-8"?>
<ds:datastoreItem xmlns:ds="http://schemas.openxmlformats.org/officeDocument/2006/customXml" ds:itemID="{0F99EC25-75F4-460F-9E9A-7C3456036A83}">
  <ds:schemaRefs>
    <ds:schemaRef ds:uri="http://schemas.microsoft.com/sharepoint/v3/contenttype/forms"/>
  </ds:schemaRefs>
</ds:datastoreItem>
</file>

<file path=customXml/itemProps3.xml><?xml version="1.0" encoding="utf-8"?>
<ds:datastoreItem xmlns:ds="http://schemas.openxmlformats.org/officeDocument/2006/customXml" ds:itemID="{8AB3B37B-3448-42C2-BD49-DC74BBD821D7}">
  <ds:schemaRefs>
    <ds:schemaRef ds:uri="http://schemas.microsoft.com/office/2006/metadata/properties"/>
    <ds:schemaRef ds:uri="http://schemas.microsoft.com/office/infopath/2007/PartnerControls"/>
    <ds:schemaRef ds:uri="e604605e-22fb-409f-92c1-68be77b310f8"/>
  </ds:schemaRefs>
</ds:datastoreItem>
</file>

<file path=docMetadata/LabelInfo.xml><?xml version="1.0" encoding="utf-8"?>
<clbl:labelList xmlns:clbl="http://schemas.microsoft.com/office/2020/mipLabelMetadata">
  <clbl:label id="{672deb0f-abfd-479d-a5f7-4920992c1739}" enabled="1" method="Standard" siteId="{3e9f03cd-0512-46dc-b0d4-bb48fa70fcf2}" contentBits="0" removed="0"/>
</clbl:labelList>
</file>

<file path=docProps/app.xml><?xml version="1.0" encoding="utf-8"?>
<Properties xmlns="http://schemas.openxmlformats.org/officeDocument/2006/extended-properties" xmlns:vt="http://schemas.openxmlformats.org/officeDocument/2006/docPropsVTypes">
  <TotalTime>61</TotalTime>
  <Words>3472</Words>
  <Application>Microsoft Office PowerPoint</Application>
  <PresentationFormat>Aangepast</PresentationFormat>
  <Paragraphs>535</Paragraphs>
  <Slides>32</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32</vt:i4>
      </vt:variant>
    </vt:vector>
  </HeadingPairs>
  <TitlesOfParts>
    <vt:vector size="36" baseType="lpstr">
      <vt:lpstr>Helvetica Neue</vt:lpstr>
      <vt:lpstr>Helvetica Neue Medium</vt:lpstr>
      <vt:lpstr>Times New Roman</vt:lpstr>
      <vt:lpstr>21_BasicWhite</vt:lpstr>
      <vt:lpstr>La coopération locale,  en France et en région de Bruxelles-Capitale</vt:lpstr>
      <vt:lpstr>Introduction - Inleiding</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Les perspectives de réforme à Bruxelles</vt:lpstr>
      <vt:lpstr>Les perspectives de réforme à Bruxelles</vt:lpstr>
      <vt:lpstr>Les perspectives de réforme à Bruxelles</vt:lpstr>
      <vt:lpstr>Les perspectives de réforme à Bruxelles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DECLERCQ Jonas</dc:creator>
  <cp:lastModifiedBy>DECLERCQ Jonas</cp:lastModifiedBy>
  <cp:revision>5</cp:revision>
  <dcterms:modified xsi:type="dcterms:W3CDTF">2026-02-23T13:49:28Z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0x010100F89CDE481C194346AC1C3181CA8EF29F</vt:lpwstr>
  </property>
  <property fmtid="{D5CDD505-2E9C-101B-9397-08002B2CF9AE}" pid="3" name="MediaServiceImageTags">
    <vt:lpwstr/>
  </property>
</Properties>
</file>